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6"/>
  </p:notesMasterIdLst>
  <p:sldIdLst>
    <p:sldId id="256" r:id="rId2"/>
    <p:sldId id="312" r:id="rId3"/>
    <p:sldId id="326" r:id="rId4"/>
    <p:sldId id="327" r:id="rId5"/>
    <p:sldId id="328" r:id="rId6"/>
    <p:sldId id="329" r:id="rId7"/>
    <p:sldId id="330" r:id="rId8"/>
    <p:sldId id="311" r:id="rId9"/>
    <p:sldId id="258" r:id="rId10"/>
    <p:sldId id="321" r:id="rId11"/>
    <p:sldId id="333" r:id="rId12"/>
    <p:sldId id="334" r:id="rId13"/>
    <p:sldId id="280" r:id="rId14"/>
    <p:sldId id="331" r:id="rId15"/>
    <p:sldId id="335" r:id="rId16"/>
    <p:sldId id="281" r:id="rId17"/>
    <p:sldId id="284" r:id="rId18"/>
    <p:sldId id="285" r:id="rId19"/>
    <p:sldId id="332" r:id="rId20"/>
    <p:sldId id="282" r:id="rId21"/>
    <p:sldId id="337" r:id="rId22"/>
    <p:sldId id="294" r:id="rId23"/>
    <p:sldId id="297" r:id="rId24"/>
    <p:sldId id="302" r:id="rId25"/>
    <p:sldId id="295" r:id="rId26"/>
    <p:sldId id="296" r:id="rId27"/>
    <p:sldId id="316" r:id="rId28"/>
    <p:sldId id="301" r:id="rId29"/>
    <p:sldId id="338" r:id="rId30"/>
    <p:sldId id="339" r:id="rId31"/>
    <p:sldId id="318" r:id="rId32"/>
    <p:sldId id="298" r:id="rId33"/>
    <p:sldId id="340" r:id="rId34"/>
    <p:sldId id="317" r:id="rId35"/>
    <p:sldId id="341" r:id="rId36"/>
    <p:sldId id="319" r:id="rId37"/>
    <p:sldId id="342" r:id="rId38"/>
    <p:sldId id="304" r:id="rId39"/>
    <p:sldId id="343" r:id="rId40"/>
    <p:sldId id="303" r:id="rId41"/>
    <p:sldId id="344" r:id="rId42"/>
    <p:sldId id="305" r:id="rId43"/>
    <p:sldId id="336" r:id="rId44"/>
    <p:sldId id="345"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75CF0F-2180-F00C-F0FA-191D6E157467}" v="893" dt="2023-09-15T15:47:30.8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0418" autoAdjust="0"/>
  </p:normalViewPr>
  <p:slideViewPr>
    <p:cSldViewPr snapToGrid="0">
      <p:cViewPr varScale="1">
        <p:scale>
          <a:sx n="115" d="100"/>
          <a:sy n="115" d="100"/>
        </p:scale>
        <p:origin x="31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B0B91E-6757-4AE1-9858-0ABC71F664B9}" type="datetimeFigureOut">
              <a:rPr lang="en-GB" smtClean="0"/>
              <a:t>15/09/2023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4AC8CB-B801-4C03-850A-D87B5DA6513E}" type="slidenum">
              <a:rPr lang="en-GB" smtClean="0"/>
              <a:t>‹#›</a:t>
            </a:fld>
            <a:endParaRPr lang="en-GB"/>
          </a:p>
        </p:txBody>
      </p:sp>
    </p:spTree>
    <p:extLst>
      <p:ext uri="{BB962C8B-B14F-4D97-AF65-F5344CB8AC3E}">
        <p14:creationId xmlns:p14="http://schemas.microsoft.com/office/powerpoint/2010/main" val="975958831"/>
      </p:ext>
    </p:extLst>
  </p:cSld>
  <p:clrMap bg1="lt1" tx1="dk1" bg2="lt2" tx2="dk2" accent1="accent1" accent2="accent2" accent3="accent3" accent4="accent4" accent5="accent5" accent6="accent6" hlink="hlink" folHlink="folHlink"/>
  <p:notesStyle>
    <a:lvl1pPr marL="0" algn="l" defTabSz="914363" rtl="0" eaLnBrk="1" latinLnBrk="0" hangingPunct="1">
      <a:defRPr sz="1200" kern="1200">
        <a:solidFill>
          <a:schemeClr val="tx1"/>
        </a:solidFill>
        <a:latin typeface="+mn-lt"/>
        <a:ea typeface="+mn-ea"/>
        <a:cs typeface="+mn-cs"/>
      </a:defRPr>
    </a:lvl1pPr>
    <a:lvl2pPr marL="457182" algn="l" defTabSz="914363" rtl="0" eaLnBrk="1" latinLnBrk="0" hangingPunct="1">
      <a:defRPr sz="1200" kern="1200">
        <a:solidFill>
          <a:schemeClr val="tx1"/>
        </a:solidFill>
        <a:latin typeface="+mn-lt"/>
        <a:ea typeface="+mn-ea"/>
        <a:cs typeface="+mn-cs"/>
      </a:defRPr>
    </a:lvl2pPr>
    <a:lvl3pPr marL="914363" algn="l" defTabSz="914363" rtl="0" eaLnBrk="1" latinLnBrk="0" hangingPunct="1">
      <a:defRPr sz="1200" kern="1200">
        <a:solidFill>
          <a:schemeClr val="tx1"/>
        </a:solidFill>
        <a:latin typeface="+mn-lt"/>
        <a:ea typeface="+mn-ea"/>
        <a:cs typeface="+mn-cs"/>
      </a:defRPr>
    </a:lvl3pPr>
    <a:lvl4pPr marL="1371545" algn="l" defTabSz="914363" rtl="0" eaLnBrk="1" latinLnBrk="0" hangingPunct="1">
      <a:defRPr sz="1200" kern="1200">
        <a:solidFill>
          <a:schemeClr val="tx1"/>
        </a:solidFill>
        <a:latin typeface="+mn-lt"/>
        <a:ea typeface="+mn-ea"/>
        <a:cs typeface="+mn-cs"/>
      </a:defRPr>
    </a:lvl4pPr>
    <a:lvl5pPr marL="1828727" algn="l" defTabSz="914363" rtl="0" eaLnBrk="1" latinLnBrk="0" hangingPunct="1">
      <a:defRPr sz="1200" kern="1200">
        <a:solidFill>
          <a:schemeClr val="tx1"/>
        </a:solidFill>
        <a:latin typeface="+mn-lt"/>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824AC8CB-B801-4C03-850A-D87B5DA6513E}" type="slidenum">
              <a:rPr lang="en-GB" smtClean="0"/>
              <a:t>2</a:t>
            </a:fld>
            <a:endParaRPr lang="en-GB"/>
          </a:p>
        </p:txBody>
      </p:sp>
    </p:spTree>
    <p:extLst>
      <p:ext uri="{BB962C8B-B14F-4D97-AF65-F5344CB8AC3E}">
        <p14:creationId xmlns:p14="http://schemas.microsoft.com/office/powerpoint/2010/main" val="1888462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824AC8CB-B801-4C03-850A-D87B5DA6513E}" type="slidenum">
              <a:rPr lang="en-GB" smtClean="0"/>
              <a:t>11</a:t>
            </a:fld>
            <a:endParaRPr lang="en-GB"/>
          </a:p>
        </p:txBody>
      </p:sp>
    </p:spTree>
    <p:extLst>
      <p:ext uri="{BB962C8B-B14F-4D97-AF65-F5344CB8AC3E}">
        <p14:creationId xmlns:p14="http://schemas.microsoft.com/office/powerpoint/2010/main" val="3177153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824AC8CB-B801-4C03-850A-D87B5DA6513E}" type="slidenum">
              <a:rPr lang="en-GB" smtClean="0"/>
              <a:t>15</a:t>
            </a:fld>
            <a:endParaRPr lang="en-GB"/>
          </a:p>
        </p:txBody>
      </p:sp>
    </p:spTree>
    <p:extLst>
      <p:ext uri="{BB962C8B-B14F-4D97-AF65-F5344CB8AC3E}">
        <p14:creationId xmlns:p14="http://schemas.microsoft.com/office/powerpoint/2010/main" val="1347420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824AC8CB-B801-4C03-850A-D87B5DA6513E}" type="slidenum">
              <a:rPr lang="en-GB" smtClean="0"/>
              <a:t>16</a:t>
            </a:fld>
            <a:endParaRPr lang="en-GB"/>
          </a:p>
        </p:txBody>
      </p:sp>
    </p:spTree>
    <p:extLst>
      <p:ext uri="{BB962C8B-B14F-4D97-AF65-F5344CB8AC3E}">
        <p14:creationId xmlns:p14="http://schemas.microsoft.com/office/powerpoint/2010/main" val="1599084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824AC8CB-B801-4C03-850A-D87B5DA6513E}" type="slidenum">
              <a:rPr lang="en-GB" smtClean="0"/>
              <a:t>19</a:t>
            </a:fld>
            <a:endParaRPr lang="en-GB"/>
          </a:p>
        </p:txBody>
      </p:sp>
    </p:spTree>
    <p:extLst>
      <p:ext uri="{BB962C8B-B14F-4D97-AF65-F5344CB8AC3E}">
        <p14:creationId xmlns:p14="http://schemas.microsoft.com/office/powerpoint/2010/main" val="910017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824AC8CB-B801-4C03-850A-D87B5DA6513E}" type="slidenum">
              <a:rPr lang="en-GB" smtClean="0"/>
              <a:t>20</a:t>
            </a:fld>
            <a:endParaRPr lang="en-GB"/>
          </a:p>
        </p:txBody>
      </p:sp>
    </p:spTree>
    <p:extLst>
      <p:ext uri="{BB962C8B-B14F-4D97-AF65-F5344CB8AC3E}">
        <p14:creationId xmlns:p14="http://schemas.microsoft.com/office/powerpoint/2010/main" val="1223233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824AC8CB-B801-4C03-850A-D87B5DA6513E}" type="slidenum">
              <a:rPr lang="en-GB" smtClean="0"/>
              <a:t>3</a:t>
            </a:fld>
            <a:endParaRPr lang="en-GB"/>
          </a:p>
        </p:txBody>
      </p:sp>
    </p:spTree>
    <p:extLst>
      <p:ext uri="{BB962C8B-B14F-4D97-AF65-F5344CB8AC3E}">
        <p14:creationId xmlns:p14="http://schemas.microsoft.com/office/powerpoint/2010/main" val="2012406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824AC8CB-B801-4C03-850A-D87B5DA6513E}" type="slidenum">
              <a:rPr lang="en-GB" smtClean="0"/>
              <a:t>4</a:t>
            </a:fld>
            <a:endParaRPr lang="en-GB"/>
          </a:p>
        </p:txBody>
      </p:sp>
    </p:spTree>
    <p:extLst>
      <p:ext uri="{BB962C8B-B14F-4D97-AF65-F5344CB8AC3E}">
        <p14:creationId xmlns:p14="http://schemas.microsoft.com/office/powerpoint/2010/main" val="2424699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824AC8CB-B801-4C03-850A-D87B5DA6513E}" type="slidenum">
              <a:rPr lang="en-GB" smtClean="0"/>
              <a:t>5</a:t>
            </a:fld>
            <a:endParaRPr lang="en-GB"/>
          </a:p>
        </p:txBody>
      </p:sp>
    </p:spTree>
    <p:extLst>
      <p:ext uri="{BB962C8B-B14F-4D97-AF65-F5344CB8AC3E}">
        <p14:creationId xmlns:p14="http://schemas.microsoft.com/office/powerpoint/2010/main" val="3943186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824AC8CB-B801-4C03-850A-D87B5DA6513E}" type="slidenum">
              <a:rPr lang="en-GB" smtClean="0"/>
              <a:t>6</a:t>
            </a:fld>
            <a:endParaRPr lang="en-GB"/>
          </a:p>
        </p:txBody>
      </p:sp>
    </p:spTree>
    <p:extLst>
      <p:ext uri="{BB962C8B-B14F-4D97-AF65-F5344CB8AC3E}">
        <p14:creationId xmlns:p14="http://schemas.microsoft.com/office/powerpoint/2010/main" val="471967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824AC8CB-B801-4C03-850A-D87B5DA6513E}" type="slidenum">
              <a:rPr lang="en-GB" smtClean="0"/>
              <a:t>7</a:t>
            </a:fld>
            <a:endParaRPr lang="en-GB"/>
          </a:p>
        </p:txBody>
      </p:sp>
    </p:spTree>
    <p:extLst>
      <p:ext uri="{BB962C8B-B14F-4D97-AF65-F5344CB8AC3E}">
        <p14:creationId xmlns:p14="http://schemas.microsoft.com/office/powerpoint/2010/main" val="3013261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824AC8CB-B801-4C03-850A-D87B5DA6513E}" type="slidenum">
              <a:rPr lang="en-GB" smtClean="0"/>
              <a:t>8</a:t>
            </a:fld>
            <a:endParaRPr lang="en-GB"/>
          </a:p>
        </p:txBody>
      </p:sp>
    </p:spTree>
    <p:extLst>
      <p:ext uri="{BB962C8B-B14F-4D97-AF65-F5344CB8AC3E}">
        <p14:creationId xmlns:p14="http://schemas.microsoft.com/office/powerpoint/2010/main" val="877420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824AC8CB-B801-4C03-850A-D87B5DA6513E}" type="slidenum">
              <a:rPr lang="en-GB" smtClean="0"/>
              <a:t>9</a:t>
            </a:fld>
            <a:endParaRPr lang="en-GB"/>
          </a:p>
        </p:txBody>
      </p:sp>
    </p:spTree>
    <p:extLst>
      <p:ext uri="{BB962C8B-B14F-4D97-AF65-F5344CB8AC3E}">
        <p14:creationId xmlns:p14="http://schemas.microsoft.com/office/powerpoint/2010/main" val="494898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824AC8CB-B801-4C03-850A-D87B5DA6513E}" type="slidenum">
              <a:rPr lang="en-GB" smtClean="0"/>
              <a:t>10</a:t>
            </a:fld>
            <a:endParaRPr lang="en-GB"/>
          </a:p>
        </p:txBody>
      </p:sp>
    </p:spTree>
    <p:extLst>
      <p:ext uri="{BB962C8B-B14F-4D97-AF65-F5344CB8AC3E}">
        <p14:creationId xmlns:p14="http://schemas.microsoft.com/office/powerpoint/2010/main" val="2267867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054497-0633-4E3D-B7EC-6066520E8457}" type="datetime1">
              <a:rPr lang="en-GB" smtClean="0"/>
              <a:t>15/09/2023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8B87AB-4E87-4CB1-9087-2855C2859D4A}" type="slidenum">
              <a:rPr lang="en-GB" smtClean="0"/>
              <a:t>‹#›</a:t>
            </a:fld>
            <a:endParaRPr lang="en-GB"/>
          </a:p>
        </p:txBody>
      </p:sp>
    </p:spTree>
    <p:extLst>
      <p:ext uri="{BB962C8B-B14F-4D97-AF65-F5344CB8AC3E}">
        <p14:creationId xmlns:p14="http://schemas.microsoft.com/office/powerpoint/2010/main" val="418955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6C6FC0-CE91-48E5-87E3-BC8CC0B3FCFB}" type="datetime1">
              <a:rPr lang="en-GB" smtClean="0"/>
              <a:t>15/09/2023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8B87AB-4E87-4CB1-9087-2855C2859D4A}" type="slidenum">
              <a:rPr lang="en-GB" smtClean="0"/>
              <a:t>‹#›</a:t>
            </a:fld>
            <a:endParaRPr lang="en-GB"/>
          </a:p>
        </p:txBody>
      </p:sp>
    </p:spTree>
    <p:extLst>
      <p:ext uri="{BB962C8B-B14F-4D97-AF65-F5344CB8AC3E}">
        <p14:creationId xmlns:p14="http://schemas.microsoft.com/office/powerpoint/2010/main" val="283005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D59C6C-14E1-46D4-8175-B863B8B68B83}" type="datetime1">
              <a:rPr lang="en-GB" smtClean="0"/>
              <a:t>15/09/2023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8B87AB-4E87-4CB1-9087-2855C2859D4A}" type="slidenum">
              <a:rPr lang="en-GB" smtClean="0"/>
              <a:t>‹#›</a:t>
            </a:fld>
            <a:endParaRPr lang="en-GB"/>
          </a:p>
        </p:txBody>
      </p:sp>
    </p:spTree>
    <p:extLst>
      <p:ext uri="{BB962C8B-B14F-4D97-AF65-F5344CB8AC3E}">
        <p14:creationId xmlns:p14="http://schemas.microsoft.com/office/powerpoint/2010/main" val="1670947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A59052-A922-4347-ABA3-DE9DC215BC48}" type="datetime1">
              <a:rPr lang="en-GB" smtClean="0"/>
              <a:t>15/09/2023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8B87AB-4E87-4CB1-9087-2855C2859D4A}" type="slidenum">
              <a:rPr lang="en-GB" smtClean="0"/>
              <a:t>‹#›</a:t>
            </a:fld>
            <a:endParaRPr lang="en-GB"/>
          </a:p>
        </p:txBody>
      </p:sp>
    </p:spTree>
    <p:extLst>
      <p:ext uri="{BB962C8B-B14F-4D97-AF65-F5344CB8AC3E}">
        <p14:creationId xmlns:p14="http://schemas.microsoft.com/office/powerpoint/2010/main" val="2059541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50350A-FA76-473D-B87E-79104DDC0CAD}" type="datetime1">
              <a:rPr lang="en-GB" smtClean="0"/>
              <a:t>15/09/2023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8B87AB-4E87-4CB1-9087-2855C2859D4A}" type="slidenum">
              <a:rPr lang="en-GB" smtClean="0"/>
              <a:t>‹#›</a:t>
            </a:fld>
            <a:endParaRPr lang="en-GB"/>
          </a:p>
        </p:txBody>
      </p:sp>
    </p:spTree>
    <p:extLst>
      <p:ext uri="{BB962C8B-B14F-4D97-AF65-F5344CB8AC3E}">
        <p14:creationId xmlns:p14="http://schemas.microsoft.com/office/powerpoint/2010/main" val="2370097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B6CD7B-4E8D-4F1C-B72A-FFED3863757A}" type="datetime1">
              <a:rPr lang="en-GB" smtClean="0"/>
              <a:t>15/09/2023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8B87AB-4E87-4CB1-9087-2855C2859D4A}" type="slidenum">
              <a:rPr lang="en-GB" smtClean="0"/>
              <a:t>‹#›</a:t>
            </a:fld>
            <a:endParaRPr lang="en-GB"/>
          </a:p>
        </p:txBody>
      </p:sp>
    </p:spTree>
    <p:extLst>
      <p:ext uri="{BB962C8B-B14F-4D97-AF65-F5344CB8AC3E}">
        <p14:creationId xmlns:p14="http://schemas.microsoft.com/office/powerpoint/2010/main" val="1258615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74AF2E-2E48-447C-BE36-136E5A6827A3}" type="datetime1">
              <a:rPr lang="en-GB" smtClean="0"/>
              <a:t>15/09/2023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68B87AB-4E87-4CB1-9087-2855C2859D4A}" type="slidenum">
              <a:rPr lang="en-GB" smtClean="0"/>
              <a:t>‹#›</a:t>
            </a:fld>
            <a:endParaRPr lang="en-GB"/>
          </a:p>
        </p:txBody>
      </p:sp>
    </p:spTree>
    <p:extLst>
      <p:ext uri="{BB962C8B-B14F-4D97-AF65-F5344CB8AC3E}">
        <p14:creationId xmlns:p14="http://schemas.microsoft.com/office/powerpoint/2010/main" val="2791901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FC40B0-AC54-4BC6-B9B9-939E7A5E099E}" type="datetime1">
              <a:rPr lang="en-GB" smtClean="0"/>
              <a:t>15/09/2023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8B87AB-4E87-4CB1-9087-2855C2859D4A}" type="slidenum">
              <a:rPr lang="en-GB" smtClean="0"/>
              <a:t>‹#›</a:t>
            </a:fld>
            <a:endParaRPr lang="en-GB"/>
          </a:p>
        </p:txBody>
      </p:sp>
    </p:spTree>
    <p:extLst>
      <p:ext uri="{BB962C8B-B14F-4D97-AF65-F5344CB8AC3E}">
        <p14:creationId xmlns:p14="http://schemas.microsoft.com/office/powerpoint/2010/main" val="3978319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F76523-316B-4860-B8A5-B61804E5C136}" type="datetime1">
              <a:rPr lang="en-GB" smtClean="0"/>
              <a:t>15/09/2023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8B87AB-4E87-4CB1-9087-2855C2859D4A}" type="slidenum">
              <a:rPr lang="en-GB" smtClean="0"/>
              <a:t>‹#›</a:t>
            </a:fld>
            <a:endParaRPr lang="en-GB"/>
          </a:p>
        </p:txBody>
      </p:sp>
    </p:spTree>
    <p:extLst>
      <p:ext uri="{BB962C8B-B14F-4D97-AF65-F5344CB8AC3E}">
        <p14:creationId xmlns:p14="http://schemas.microsoft.com/office/powerpoint/2010/main" val="984273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E19F1B7-78CE-46F3-957E-6A2EE8C681E3}" type="datetime1">
              <a:rPr lang="en-GB" smtClean="0"/>
              <a:t>15/09/2023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8B87AB-4E87-4CB1-9087-2855C2859D4A}" type="slidenum">
              <a:rPr lang="en-GB" smtClean="0"/>
              <a:t>‹#›</a:t>
            </a:fld>
            <a:endParaRPr lang="en-GB"/>
          </a:p>
        </p:txBody>
      </p:sp>
    </p:spTree>
    <p:extLst>
      <p:ext uri="{BB962C8B-B14F-4D97-AF65-F5344CB8AC3E}">
        <p14:creationId xmlns:p14="http://schemas.microsoft.com/office/powerpoint/2010/main" val="771822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8E59CC-C7E9-444A-B5A6-5F7FAF593643}" type="datetime1">
              <a:rPr lang="en-GB" smtClean="0"/>
              <a:t>15/09/2023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8B87AB-4E87-4CB1-9087-2855C2859D4A}" type="slidenum">
              <a:rPr lang="en-GB" smtClean="0"/>
              <a:t>‹#›</a:t>
            </a:fld>
            <a:endParaRPr lang="en-GB"/>
          </a:p>
        </p:txBody>
      </p:sp>
    </p:spTree>
    <p:extLst>
      <p:ext uri="{BB962C8B-B14F-4D97-AF65-F5344CB8AC3E}">
        <p14:creationId xmlns:p14="http://schemas.microsoft.com/office/powerpoint/2010/main" val="1334202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CC13E-AAF8-49E4-96DA-A8BA82F1DE99}" type="datetime1">
              <a:rPr lang="en-GB" smtClean="0"/>
              <a:t>15/09/2023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8B87AB-4E87-4CB1-9087-2855C2859D4A}" type="slidenum">
              <a:rPr lang="en-GB" smtClean="0"/>
              <a:t>‹#›</a:t>
            </a:fld>
            <a:endParaRPr lang="en-GB"/>
          </a:p>
        </p:txBody>
      </p:sp>
    </p:spTree>
    <p:extLst>
      <p:ext uri="{BB962C8B-B14F-4D97-AF65-F5344CB8AC3E}">
        <p14:creationId xmlns:p14="http://schemas.microsoft.com/office/powerpoint/2010/main" val="32403096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ver image for the Draft Dublin City Centre Transport Plan 2023 containing graphics of key Dublin landmarks including the Samuel Beckett Bridge, the Convention Centre and Liberty Hall, along with images of the Luas, a Dublin Bus, cyclists and walkers. "/>
          <p:cNvPicPr>
            <a:picLocks noChangeAspect="1"/>
          </p:cNvPicPr>
          <p:nvPr/>
        </p:nvPicPr>
        <p:blipFill>
          <a:blip r:embed="rId2"/>
          <a:stretch>
            <a:fillRect/>
          </a:stretch>
        </p:blipFill>
        <p:spPr>
          <a:xfrm>
            <a:off x="1" y="-28222"/>
            <a:ext cx="12192000" cy="6827456"/>
          </a:xfrm>
          <a:prstGeom prst="rect">
            <a:avLst/>
          </a:prstGeom>
        </p:spPr>
      </p:pic>
      <p:sp>
        <p:nvSpPr>
          <p:cNvPr id="6" name="Slide Number Placeholder 5"/>
          <p:cNvSpPr>
            <a:spLocks noGrp="1"/>
          </p:cNvSpPr>
          <p:nvPr>
            <p:ph type="sldNum" sz="quarter" idx="12"/>
          </p:nvPr>
        </p:nvSpPr>
        <p:spPr/>
        <p:txBody>
          <a:bodyPr/>
          <a:lstStyle/>
          <a:p>
            <a:fld id="{768B87AB-4E87-4CB1-9087-2855C2859D4A}" type="slidenum">
              <a:rPr lang="en-GB" smtClean="0"/>
              <a:t>1</a:t>
            </a:fld>
            <a:endParaRPr lang="en-GB"/>
          </a:p>
        </p:txBody>
      </p:sp>
      <p:sp>
        <p:nvSpPr>
          <p:cNvPr id="5" name="Title 7">
            <a:extLst>
              <a:ext uri="{FF2B5EF4-FFF2-40B4-BE49-F238E27FC236}">
                <a16:creationId xmlns:a16="http://schemas.microsoft.com/office/drawing/2014/main" id="{B4B60334-7151-3B62-ADE2-0CD2FFDCF2B0}"/>
              </a:ext>
            </a:extLst>
          </p:cNvPr>
          <p:cNvSpPr txBox="1">
            <a:spLocks/>
          </p:cNvSpPr>
          <p:nvPr/>
        </p:nvSpPr>
        <p:spPr>
          <a:xfrm>
            <a:off x="-711768" y="1215514"/>
            <a:ext cx="11408343" cy="1962661"/>
          </a:xfrm>
          <a:prstGeom prst="rect">
            <a:avLst/>
          </a:prstGeom>
        </p:spPr>
        <p:txBody>
          <a:bodyPr vert="horz" lIns="82296" tIns="41148" rIns="82296" bIns="4114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100" b="1" dirty="0">
                <a:solidFill>
                  <a:schemeClr val="accent1">
                    <a:lumMod val="75000"/>
                  </a:schemeClr>
                </a:solidFill>
              </a:rPr>
              <a:t> </a:t>
            </a:r>
          </a:p>
        </p:txBody>
      </p:sp>
      <p:sp>
        <p:nvSpPr>
          <p:cNvPr id="8" name="TextBox 7"/>
          <p:cNvSpPr txBox="1"/>
          <p:nvPr/>
        </p:nvSpPr>
        <p:spPr>
          <a:xfrm>
            <a:off x="385762" y="1357313"/>
            <a:ext cx="9158288" cy="369332"/>
          </a:xfrm>
          <a:prstGeom prst="rect">
            <a:avLst/>
          </a:prstGeom>
          <a:noFill/>
        </p:spPr>
        <p:txBody>
          <a:bodyPr wrap="square" rtlCol="0">
            <a:spAutoFit/>
          </a:bodyPr>
          <a:lstStyle/>
          <a:p>
            <a:r>
              <a:rPr lang="en-IE" dirty="0">
                <a:solidFill>
                  <a:schemeClr val="accent5">
                    <a:lumMod val="75000"/>
                  </a:schemeClr>
                </a:solidFill>
              </a:rPr>
              <a:t>Transportation SPC Briefing September 2023 Brendan O’Brien  Hugh Creegan NTA  </a:t>
            </a:r>
          </a:p>
        </p:txBody>
      </p:sp>
    </p:spTree>
    <p:extLst>
      <p:ext uri="{BB962C8B-B14F-4D97-AF65-F5344CB8AC3E}">
        <p14:creationId xmlns:p14="http://schemas.microsoft.com/office/powerpoint/2010/main" val="438787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0"/>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3373917" y="285688"/>
            <a:ext cx="6708627" cy="424732"/>
          </a:xfrm>
          <a:prstGeom prst="rect">
            <a:avLst/>
          </a:prstGeom>
          <a:noFill/>
        </p:spPr>
        <p:txBody>
          <a:bodyPr wrap="square" rtlCol="0" anchor="ctr">
            <a:spAutoFit/>
          </a:bodyPr>
          <a:lstStyle/>
          <a:p>
            <a:r>
              <a:rPr lang="en-IE" sz="2160" b="1" i="1" dirty="0">
                <a:solidFill>
                  <a:schemeClr val="bg1"/>
                </a:solidFill>
                <a:latin typeface="Trebuchet MS"/>
              </a:rPr>
              <a:t>Dublin City Development Plan 2022-2028</a:t>
            </a:r>
          </a:p>
        </p:txBody>
      </p:sp>
      <p:sp>
        <p:nvSpPr>
          <p:cNvPr id="6" name="Rectangle 5"/>
          <p:cNvSpPr/>
          <p:nvPr/>
        </p:nvSpPr>
        <p:spPr>
          <a:xfrm>
            <a:off x="286433" y="3312743"/>
            <a:ext cx="11767022" cy="3079305"/>
          </a:xfrm>
          <a:prstGeom prst="rect">
            <a:avLst/>
          </a:prstGeom>
        </p:spPr>
        <p:txBody>
          <a:bodyPr wrap="square">
            <a:spAutoFit/>
          </a:bodyPr>
          <a:lstStyle/>
          <a:p>
            <a:pPr>
              <a:spcAft>
                <a:spcPts val="900"/>
              </a:spcAft>
            </a:pPr>
            <a:r>
              <a:rPr lang="en-IE" dirty="0">
                <a:solidFill>
                  <a:schemeClr val="bg1"/>
                </a:solidFill>
              </a:rPr>
              <a:t>These Development Plan targets translate into the following objectives:</a:t>
            </a:r>
          </a:p>
          <a:p>
            <a:pPr marL="211455" indent="-257175">
              <a:spcAft>
                <a:spcPts val="900"/>
              </a:spcAft>
              <a:buFont typeface="Arial" panose="020B0604020202020204" pitchFamily="34" charset="0"/>
              <a:buChar char="•"/>
            </a:pPr>
            <a:r>
              <a:rPr lang="en-US" b="1" dirty="0">
                <a:solidFill>
                  <a:schemeClr val="bg1"/>
                </a:solidFill>
              </a:rPr>
              <a:t>Reduce cars numbers in the city by 21,500 (Based on 2019 numbers) </a:t>
            </a:r>
          </a:p>
          <a:p>
            <a:pPr marL="211455" indent="-257175">
              <a:spcAft>
                <a:spcPts val="900"/>
              </a:spcAft>
              <a:buFont typeface="Arial" panose="020B0604020202020204" pitchFamily="34" charset="0"/>
              <a:buChar char="•"/>
            </a:pPr>
            <a:r>
              <a:rPr lang="en-US" b="1" dirty="0">
                <a:solidFill>
                  <a:schemeClr val="bg1"/>
                </a:solidFill>
              </a:rPr>
              <a:t>Increase PT, walking and cycling numbers by 47,000</a:t>
            </a:r>
            <a:endParaRPr lang="en-IE" b="1" dirty="0">
              <a:solidFill>
                <a:schemeClr val="bg1"/>
              </a:solidFill>
            </a:endParaRPr>
          </a:p>
          <a:p>
            <a:r>
              <a:rPr lang="en-US" dirty="0">
                <a:solidFill>
                  <a:schemeClr val="bg1"/>
                </a:solidFill>
              </a:rPr>
              <a:t>These targets will require significant change in the city centre, focusing on prioritizing Public Transport Walking and cycling</a:t>
            </a:r>
          </a:p>
          <a:p>
            <a:pPr marL="257175" indent="-257175">
              <a:buFont typeface="Arial" panose="020B0604020202020204" pitchFamily="34" charset="0"/>
              <a:buChar char="•"/>
            </a:pPr>
            <a:endParaRPr lang="en-IE" dirty="0">
              <a:solidFill>
                <a:schemeClr val="bg1"/>
              </a:solidFill>
            </a:endParaRPr>
          </a:p>
          <a:p>
            <a:pPr>
              <a:spcAft>
                <a:spcPts val="900"/>
              </a:spcAft>
            </a:pPr>
            <a:r>
              <a:rPr lang="en-GB" dirty="0">
                <a:solidFill>
                  <a:schemeClr val="bg1"/>
                </a:solidFill>
              </a:rPr>
              <a:t>Currently roughly 6 of every 10 cars entering the core City Centre across the day are passing through to external destinations (7am – 7pm).</a:t>
            </a:r>
          </a:p>
          <a:p>
            <a:pPr>
              <a:spcAft>
                <a:spcPts val="900"/>
              </a:spcAft>
            </a:pPr>
            <a:endParaRPr lang="en-GB" sz="1620" dirty="0">
              <a:solidFill>
                <a:schemeClr val="bg1"/>
              </a:solidFill>
              <a:sym typeface="Arial" panose="020B0604020202020204" pitchFamily="34" charset="0"/>
            </a:endParaRPr>
          </a:p>
          <a:p>
            <a:pPr marL="308610" indent="-308610">
              <a:spcAft>
                <a:spcPts val="900"/>
              </a:spcAft>
              <a:buFont typeface="Arial" panose="020B0604020202020204" pitchFamily="34" charset="0"/>
              <a:buChar char="•"/>
            </a:pPr>
            <a:endParaRPr lang="en-IE" sz="1440" dirty="0">
              <a:solidFill>
                <a:schemeClr val="bg1"/>
              </a:solidFill>
              <a:sym typeface="Arial" panose="020B0604020202020204" pitchFamily="34" charset="0"/>
            </a:endParaRPr>
          </a:p>
        </p:txBody>
      </p:sp>
      <p:sp>
        <p:nvSpPr>
          <p:cNvPr id="11" name="Slide Number Placeholder 3"/>
          <p:cNvSpPr>
            <a:spLocks noGrp="1"/>
          </p:cNvSpPr>
          <p:nvPr>
            <p:ph type="sldNum" sz="quarter" idx="12"/>
          </p:nvPr>
        </p:nvSpPr>
        <p:spPr>
          <a:xfrm>
            <a:off x="10972799" y="6400800"/>
            <a:ext cx="968141" cy="311050"/>
          </a:xfrm>
        </p:spPr>
        <p:txBody>
          <a:bodyPr/>
          <a:lstStyle/>
          <a:p>
            <a:r>
              <a:rPr lang="en-GB" dirty="0"/>
              <a:t> </a:t>
            </a:r>
            <a:r>
              <a:rPr lang="en-GB" sz="1400" b="1" dirty="0"/>
              <a:t>Slide </a:t>
            </a:r>
            <a:fld id="{8852653C-068C-4B11-A02B-016E78A5EA48}" type="slidenum">
              <a:rPr lang="en-GB" sz="1400" b="1" smtClean="0"/>
              <a:t>10</a:t>
            </a:fld>
            <a:endParaRPr lang="en-GB" sz="1400" b="1" dirty="0"/>
          </a:p>
        </p:txBody>
      </p:sp>
      <p:pic>
        <p:nvPicPr>
          <p:cNvPr id="10" name="Picture 9" descr="Graphic of 6 cars as through traffic and 4 cars as city centre traffic."/>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9316" y="5616974"/>
            <a:ext cx="6288329" cy="1054053"/>
          </a:xfrm>
          <a:prstGeom prst="rect">
            <a:avLst/>
          </a:prstGeom>
          <a:noFill/>
        </p:spPr>
      </p:pic>
      <p:pic>
        <p:nvPicPr>
          <p:cNvPr id="4" name="Picture 3" descr="Excerpt from Dublin City Council Development Plan 2022-2028 &quot;SMT1. It is the policy of Dublin City Council: Modal Shift and Compact Growth.&#10;To continue to promote modal shift from private car use towards increased&#10;use of more sustainable forms of transport such as active mobility and public&#10;transport, and to work with the National Transport Authority (NTA), Transport&#10;Infrastructure Ireland (TII) and other transport agencies in progressing an&#10;integrated set of transport objectives to achieve compact growth. &quot;"/>
          <p:cNvPicPr>
            <a:picLocks noChangeAspect="1"/>
          </p:cNvPicPr>
          <p:nvPr/>
        </p:nvPicPr>
        <p:blipFill>
          <a:blip r:embed="rId4"/>
          <a:stretch>
            <a:fillRect/>
          </a:stretch>
        </p:blipFill>
        <p:spPr>
          <a:xfrm>
            <a:off x="1857375" y="724396"/>
            <a:ext cx="7558088" cy="2425688"/>
          </a:xfrm>
          <a:prstGeom prst="rect">
            <a:avLst/>
          </a:prstGeom>
        </p:spPr>
      </p:pic>
    </p:spTree>
    <p:extLst>
      <p:ext uri="{BB962C8B-B14F-4D97-AF65-F5344CB8AC3E}">
        <p14:creationId xmlns:p14="http://schemas.microsoft.com/office/powerpoint/2010/main" val="3403451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0"/>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141306" y="6423840"/>
            <a:ext cx="1670870" cy="424732"/>
          </a:xfrm>
          <a:prstGeom prst="rect">
            <a:avLst/>
          </a:prstGeom>
          <a:noFill/>
        </p:spPr>
        <p:txBody>
          <a:bodyPr wrap="square" rtlCol="0" anchor="ctr">
            <a:spAutoFit/>
          </a:bodyPr>
          <a:lstStyle/>
          <a:p>
            <a:r>
              <a:rPr lang="en-IE" sz="2160" b="1" i="1" dirty="0">
                <a:solidFill>
                  <a:schemeClr val="bg1"/>
                </a:solidFill>
                <a:latin typeface="Trebuchet MS"/>
              </a:rPr>
              <a:t>Study Area </a:t>
            </a:r>
          </a:p>
        </p:txBody>
      </p:sp>
      <p:sp>
        <p:nvSpPr>
          <p:cNvPr id="11" name="Slide Number Placeholder 3"/>
          <p:cNvSpPr>
            <a:spLocks noGrp="1"/>
          </p:cNvSpPr>
          <p:nvPr>
            <p:ph type="sldNum" sz="quarter" idx="12"/>
          </p:nvPr>
        </p:nvSpPr>
        <p:spPr>
          <a:xfrm>
            <a:off x="10972799" y="6400800"/>
            <a:ext cx="968141" cy="311050"/>
          </a:xfrm>
        </p:spPr>
        <p:txBody>
          <a:bodyPr/>
          <a:lstStyle/>
          <a:p>
            <a:r>
              <a:rPr lang="en-GB" dirty="0"/>
              <a:t> </a:t>
            </a:r>
            <a:r>
              <a:rPr lang="en-GB" sz="1400" b="1" dirty="0"/>
              <a:t>Slide </a:t>
            </a:r>
            <a:fld id="{8852653C-068C-4B11-A02B-016E78A5EA48}" type="slidenum">
              <a:rPr lang="en-GB" sz="1400" b="1" smtClean="0"/>
              <a:t>11</a:t>
            </a:fld>
            <a:endParaRPr lang="en-GB" sz="1400" b="1" dirty="0"/>
          </a:p>
        </p:txBody>
      </p:sp>
      <p:pic>
        <p:nvPicPr>
          <p:cNvPr id="4" name="Picture 3" descr="Ariel map of Dublin outlining the city centre study area. "/>
          <p:cNvPicPr>
            <a:picLocks noChangeAspect="1"/>
          </p:cNvPicPr>
          <p:nvPr/>
        </p:nvPicPr>
        <p:blipFill>
          <a:blip r:embed="rId3"/>
          <a:stretch>
            <a:fillRect/>
          </a:stretch>
        </p:blipFill>
        <p:spPr>
          <a:xfrm>
            <a:off x="1102510" y="84911"/>
            <a:ext cx="9615157" cy="6422245"/>
          </a:xfrm>
          <a:prstGeom prst="rect">
            <a:avLst/>
          </a:prstGeom>
        </p:spPr>
      </p:pic>
    </p:spTree>
    <p:extLst>
      <p:ext uri="{BB962C8B-B14F-4D97-AF65-F5344CB8AC3E}">
        <p14:creationId xmlns:p14="http://schemas.microsoft.com/office/powerpoint/2010/main" val="1354732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0"/>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10972799" y="6400800"/>
            <a:ext cx="968141" cy="311050"/>
          </a:xfrm>
        </p:spPr>
        <p:txBody>
          <a:bodyPr/>
          <a:lstStyle/>
          <a:p>
            <a:r>
              <a:rPr lang="en-GB" dirty="0"/>
              <a:t> </a:t>
            </a:r>
            <a:r>
              <a:rPr lang="en-GB" sz="1400" b="1" dirty="0"/>
              <a:t>Slide </a:t>
            </a:r>
            <a:fld id="{8852653C-068C-4B11-A02B-016E78A5EA48}" type="slidenum">
              <a:rPr lang="en-GB" sz="1400" b="1" smtClean="0"/>
              <a:t>12</a:t>
            </a:fld>
            <a:endParaRPr lang="en-GB" sz="1400" b="1" dirty="0"/>
          </a:p>
        </p:txBody>
      </p:sp>
      <p:sp>
        <p:nvSpPr>
          <p:cNvPr id="9" name="TextBox 8"/>
          <p:cNvSpPr txBox="1"/>
          <p:nvPr/>
        </p:nvSpPr>
        <p:spPr>
          <a:xfrm>
            <a:off x="3498352" y="71438"/>
            <a:ext cx="6708627" cy="424732"/>
          </a:xfrm>
          <a:prstGeom prst="rect">
            <a:avLst/>
          </a:prstGeom>
          <a:noFill/>
        </p:spPr>
        <p:txBody>
          <a:bodyPr wrap="square" rtlCol="0" anchor="ctr">
            <a:spAutoFit/>
          </a:bodyPr>
          <a:lstStyle/>
          <a:p>
            <a:r>
              <a:rPr lang="en-IE" sz="2160" b="1" i="1" dirty="0">
                <a:solidFill>
                  <a:schemeClr val="bg1"/>
                </a:solidFill>
                <a:latin typeface="Trebuchet MS"/>
              </a:rPr>
              <a:t>City Centre Plan 2023 </a:t>
            </a:r>
          </a:p>
        </p:txBody>
      </p:sp>
      <p:sp>
        <p:nvSpPr>
          <p:cNvPr id="3" name="TextBox 2"/>
          <p:cNvSpPr txBox="1"/>
          <p:nvPr/>
        </p:nvSpPr>
        <p:spPr>
          <a:xfrm>
            <a:off x="383754" y="567608"/>
            <a:ext cx="11583752" cy="5632311"/>
          </a:xfrm>
          <a:prstGeom prst="rect">
            <a:avLst/>
          </a:prstGeom>
          <a:noFill/>
        </p:spPr>
        <p:txBody>
          <a:bodyPr wrap="square" rtlCol="0">
            <a:spAutoFit/>
          </a:bodyPr>
          <a:lstStyle/>
          <a:p>
            <a:pPr algn="just"/>
            <a:r>
              <a:rPr lang="en-IE" sz="2400" dirty="0">
                <a:solidFill>
                  <a:schemeClr val="bg1"/>
                </a:solidFill>
              </a:rPr>
              <a:t>The purpose of this plan is to identify and prioritise changes to the current transport arrangements which are necessary to fulfil the vision of the city set out in the City Development Plan  and adopted by the Elected Members. </a:t>
            </a:r>
          </a:p>
          <a:p>
            <a:endParaRPr lang="en-IE" sz="2400" dirty="0">
              <a:solidFill>
                <a:schemeClr val="bg1"/>
              </a:solidFill>
            </a:endParaRPr>
          </a:p>
          <a:p>
            <a:endParaRPr lang="en-IE" sz="2400" dirty="0">
              <a:solidFill>
                <a:schemeClr val="bg1"/>
              </a:solidFill>
            </a:endParaRPr>
          </a:p>
          <a:p>
            <a:endParaRPr lang="en-IE" sz="2400" dirty="0">
              <a:solidFill>
                <a:schemeClr val="bg1"/>
              </a:solidFill>
            </a:endParaRPr>
          </a:p>
          <a:p>
            <a:endParaRPr lang="en-IE" sz="2400" dirty="0">
              <a:solidFill>
                <a:schemeClr val="bg1"/>
              </a:solidFill>
            </a:endParaRPr>
          </a:p>
          <a:p>
            <a:endParaRPr lang="en-IE" sz="2400" dirty="0">
              <a:solidFill>
                <a:schemeClr val="bg1"/>
              </a:solidFill>
            </a:endParaRPr>
          </a:p>
          <a:p>
            <a:endParaRPr lang="en-IE" sz="2400" dirty="0">
              <a:solidFill>
                <a:schemeClr val="bg1"/>
              </a:solidFill>
            </a:endParaRPr>
          </a:p>
          <a:p>
            <a:endParaRPr lang="en-IE" sz="2400" dirty="0">
              <a:solidFill>
                <a:schemeClr val="bg1"/>
              </a:solidFill>
            </a:endParaRPr>
          </a:p>
          <a:p>
            <a:endParaRPr lang="en-IE" sz="2400" dirty="0">
              <a:solidFill>
                <a:schemeClr val="bg1"/>
              </a:solidFill>
            </a:endParaRPr>
          </a:p>
          <a:p>
            <a:endParaRPr lang="en-IE" sz="2400" dirty="0">
              <a:solidFill>
                <a:schemeClr val="bg1"/>
              </a:solidFill>
            </a:endParaRPr>
          </a:p>
          <a:p>
            <a:r>
              <a:rPr lang="en-IE" sz="2400" dirty="0">
                <a:solidFill>
                  <a:schemeClr val="bg1"/>
                </a:solidFill>
              </a:rPr>
              <a:t>The Plan also facilitates the implementation of the NTA’s Transport Strategy for the Greater Dublin Area 2022–2042 by providing a framework for accommodating significantly higher numbers of people travelling into the City Centre by rail, bus, cycling and walking. </a:t>
            </a:r>
          </a:p>
        </p:txBody>
      </p:sp>
      <p:pic>
        <p:nvPicPr>
          <p:cNvPr id="5" name="Picture 4" descr="Excerpt from Dublin City Council Development Plan 2022-2028 SMT3 It is the policy of Dublin City Council &quot;Integrated Transport Network&#10;To support and promote the sustainability principles set out in National and&#10;Regional documents to ensure the creation of an integrated transport network&#10;that services the needs of communities and businesses of Dublin City and the&#10;region.&quot;"/>
          <p:cNvPicPr>
            <a:picLocks noChangeAspect="1"/>
          </p:cNvPicPr>
          <p:nvPr/>
        </p:nvPicPr>
        <p:blipFill>
          <a:blip r:embed="rId2"/>
          <a:stretch>
            <a:fillRect/>
          </a:stretch>
        </p:blipFill>
        <p:spPr>
          <a:xfrm>
            <a:off x="800100" y="1899757"/>
            <a:ext cx="9406880" cy="2629381"/>
          </a:xfrm>
          <a:prstGeom prst="rect">
            <a:avLst/>
          </a:prstGeom>
        </p:spPr>
      </p:pic>
    </p:spTree>
    <p:extLst>
      <p:ext uri="{BB962C8B-B14F-4D97-AF65-F5344CB8AC3E}">
        <p14:creationId xmlns:p14="http://schemas.microsoft.com/office/powerpoint/2010/main" val="1001488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4335" y="0"/>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10972799" y="6400800"/>
            <a:ext cx="968141" cy="311050"/>
          </a:xfrm>
        </p:spPr>
        <p:txBody>
          <a:bodyPr/>
          <a:lstStyle/>
          <a:p>
            <a:r>
              <a:rPr lang="en-GB" dirty="0"/>
              <a:t> </a:t>
            </a:r>
            <a:r>
              <a:rPr lang="en-GB" sz="1400" b="1" dirty="0"/>
              <a:t>Slide </a:t>
            </a:r>
            <a:fld id="{8852653C-068C-4B11-A02B-016E78A5EA48}" type="slidenum">
              <a:rPr lang="en-GB" sz="1400" b="1" smtClean="0"/>
              <a:t>13</a:t>
            </a:fld>
            <a:endParaRPr lang="en-GB" sz="1400" b="1" dirty="0"/>
          </a:p>
        </p:txBody>
      </p:sp>
      <p:pic>
        <p:nvPicPr>
          <p:cNvPr id="8" name="Picture 7" descr="Graph from the canal cordon 2006-2022 showing a general increase in sustainable modes. "/>
          <p:cNvPicPr>
            <a:picLocks noChangeAspect="1"/>
          </p:cNvPicPr>
          <p:nvPr/>
        </p:nvPicPr>
        <p:blipFill>
          <a:blip r:embed="rId2"/>
          <a:stretch>
            <a:fillRect/>
          </a:stretch>
        </p:blipFill>
        <p:spPr>
          <a:xfrm>
            <a:off x="129044" y="3629027"/>
            <a:ext cx="11811896" cy="2771773"/>
          </a:xfrm>
          <a:prstGeom prst="rect">
            <a:avLst/>
          </a:prstGeom>
        </p:spPr>
      </p:pic>
      <p:sp>
        <p:nvSpPr>
          <p:cNvPr id="9" name="TextBox 8"/>
          <p:cNvSpPr txBox="1"/>
          <p:nvPr/>
        </p:nvSpPr>
        <p:spPr>
          <a:xfrm>
            <a:off x="1412377" y="0"/>
            <a:ext cx="6708627" cy="424732"/>
          </a:xfrm>
          <a:prstGeom prst="rect">
            <a:avLst/>
          </a:prstGeom>
          <a:noFill/>
        </p:spPr>
        <p:txBody>
          <a:bodyPr wrap="square" rtlCol="0" anchor="ctr">
            <a:spAutoFit/>
          </a:bodyPr>
          <a:lstStyle/>
          <a:p>
            <a:r>
              <a:rPr lang="en-IE" sz="2160" b="1" i="1" dirty="0">
                <a:solidFill>
                  <a:schemeClr val="bg1"/>
                </a:solidFill>
                <a:latin typeface="Trebuchet MS"/>
              </a:rPr>
              <a:t>Dublin City Canal Cordon Count 2006-2022</a:t>
            </a:r>
          </a:p>
        </p:txBody>
      </p:sp>
      <p:pic>
        <p:nvPicPr>
          <p:cNvPr id="10" name="Picture 9" descr="Graph showing  number of cars crossing the canal cordon at AM peak times 2006-2022. The numbers generally decrease from 2006-2020 and increase in 2021 and 2022. "/>
          <p:cNvPicPr>
            <a:picLocks noChangeAspect="1"/>
          </p:cNvPicPr>
          <p:nvPr/>
        </p:nvPicPr>
        <p:blipFill>
          <a:blip r:embed="rId3"/>
          <a:stretch>
            <a:fillRect/>
          </a:stretch>
        </p:blipFill>
        <p:spPr>
          <a:xfrm>
            <a:off x="104335" y="433364"/>
            <a:ext cx="11436095" cy="2995636"/>
          </a:xfrm>
          <a:prstGeom prst="rect">
            <a:avLst/>
          </a:prstGeom>
        </p:spPr>
      </p:pic>
      <p:sp>
        <p:nvSpPr>
          <p:cNvPr id="11" name="TextBox 10"/>
          <p:cNvSpPr txBox="1"/>
          <p:nvPr/>
        </p:nvSpPr>
        <p:spPr>
          <a:xfrm>
            <a:off x="7570899" y="534930"/>
            <a:ext cx="3377554" cy="646331"/>
          </a:xfrm>
          <a:prstGeom prst="rect">
            <a:avLst/>
          </a:prstGeom>
          <a:noFill/>
        </p:spPr>
        <p:txBody>
          <a:bodyPr wrap="square" rtlCol="0">
            <a:spAutoFit/>
          </a:bodyPr>
          <a:lstStyle/>
          <a:p>
            <a:r>
              <a:rPr lang="en-US" b="1" dirty="0"/>
              <a:t>Number of Cars Crossing Cordon in AM Peak Period, 2006-2022</a:t>
            </a:r>
            <a:endParaRPr lang="en-IE" b="1" dirty="0"/>
          </a:p>
        </p:txBody>
      </p:sp>
      <p:sp>
        <p:nvSpPr>
          <p:cNvPr id="16" name="TextBox 15"/>
          <p:cNvSpPr txBox="1"/>
          <p:nvPr/>
        </p:nvSpPr>
        <p:spPr>
          <a:xfrm>
            <a:off x="2462392" y="6186993"/>
            <a:ext cx="6864487" cy="369332"/>
          </a:xfrm>
          <a:prstGeom prst="rect">
            <a:avLst/>
          </a:prstGeom>
          <a:solidFill>
            <a:schemeClr val="accent1">
              <a:lumMod val="75000"/>
            </a:schemeClr>
          </a:solidFill>
        </p:spPr>
        <p:txBody>
          <a:bodyPr wrap="square" rtlCol="0">
            <a:spAutoFit/>
          </a:bodyPr>
          <a:lstStyle/>
          <a:p>
            <a:r>
              <a:rPr lang="en-IE" dirty="0">
                <a:solidFill>
                  <a:schemeClr val="bg1"/>
                </a:solidFill>
              </a:rPr>
              <a:t>Number of people crossing the canal cordon 07:00- 10:00 2006 – 2022 </a:t>
            </a:r>
          </a:p>
        </p:txBody>
      </p:sp>
    </p:spTree>
    <p:extLst>
      <p:ext uri="{BB962C8B-B14F-4D97-AF65-F5344CB8AC3E}">
        <p14:creationId xmlns:p14="http://schemas.microsoft.com/office/powerpoint/2010/main" val="2463865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0"/>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10972799" y="6400800"/>
            <a:ext cx="968141" cy="311050"/>
          </a:xfrm>
        </p:spPr>
        <p:txBody>
          <a:bodyPr/>
          <a:lstStyle/>
          <a:p>
            <a:r>
              <a:rPr lang="en-GB" dirty="0"/>
              <a:t> </a:t>
            </a:r>
            <a:r>
              <a:rPr lang="en-GB" sz="1400" b="1" dirty="0"/>
              <a:t>Slide </a:t>
            </a:r>
            <a:fld id="{8852653C-068C-4B11-A02B-016E78A5EA48}" type="slidenum">
              <a:rPr lang="en-GB" sz="1400" b="1" smtClean="0"/>
              <a:t>14</a:t>
            </a:fld>
            <a:endParaRPr lang="en-GB" sz="1400" b="1" dirty="0"/>
          </a:p>
        </p:txBody>
      </p:sp>
      <p:sp>
        <p:nvSpPr>
          <p:cNvPr id="9" name="TextBox 8"/>
          <p:cNvSpPr txBox="1"/>
          <p:nvPr/>
        </p:nvSpPr>
        <p:spPr>
          <a:xfrm>
            <a:off x="1612402" y="101173"/>
            <a:ext cx="6708627" cy="424732"/>
          </a:xfrm>
          <a:prstGeom prst="rect">
            <a:avLst/>
          </a:prstGeom>
          <a:noFill/>
        </p:spPr>
        <p:txBody>
          <a:bodyPr wrap="square" rtlCol="0" anchor="ctr">
            <a:spAutoFit/>
          </a:bodyPr>
          <a:lstStyle/>
          <a:p>
            <a:r>
              <a:rPr lang="en-IE" sz="2160" b="1" i="1" dirty="0">
                <a:solidFill>
                  <a:schemeClr val="bg1"/>
                </a:solidFill>
                <a:latin typeface="Trebuchet MS"/>
              </a:rPr>
              <a:t>Dublin City Canal Cordon Count 2006-2022</a:t>
            </a:r>
          </a:p>
        </p:txBody>
      </p:sp>
      <p:pic>
        <p:nvPicPr>
          <p:cNvPr id="5" name="Picture 4" descr="Graph showing increase in sustainable modes between 2014 and 2019 "/>
          <p:cNvPicPr>
            <a:picLocks noChangeAspect="1"/>
          </p:cNvPicPr>
          <p:nvPr/>
        </p:nvPicPr>
        <p:blipFill>
          <a:blip r:embed="rId2"/>
          <a:stretch>
            <a:fillRect/>
          </a:stretch>
        </p:blipFill>
        <p:spPr>
          <a:xfrm>
            <a:off x="79630" y="611218"/>
            <a:ext cx="6464258" cy="4660870"/>
          </a:xfrm>
          <a:prstGeom prst="rect">
            <a:avLst/>
          </a:prstGeom>
        </p:spPr>
      </p:pic>
      <p:pic>
        <p:nvPicPr>
          <p:cNvPr id="16" name="Picture 15" descr="Graph showing decrease in cars, goods and other modes between 2014 and 2019"/>
          <p:cNvPicPr>
            <a:picLocks noChangeAspect="1"/>
          </p:cNvPicPr>
          <p:nvPr/>
        </p:nvPicPr>
        <p:blipFill>
          <a:blip r:embed="rId3"/>
          <a:stretch>
            <a:fillRect/>
          </a:stretch>
        </p:blipFill>
        <p:spPr>
          <a:xfrm>
            <a:off x="6501785" y="627078"/>
            <a:ext cx="5769845" cy="4645530"/>
          </a:xfrm>
          <a:prstGeom prst="rect">
            <a:avLst/>
          </a:prstGeom>
        </p:spPr>
      </p:pic>
    </p:spTree>
    <p:extLst>
      <p:ext uri="{BB962C8B-B14F-4D97-AF65-F5344CB8AC3E}">
        <p14:creationId xmlns:p14="http://schemas.microsoft.com/office/powerpoint/2010/main" val="3254240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0"/>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2741686" y="472786"/>
            <a:ext cx="6708627" cy="424732"/>
          </a:xfrm>
          <a:prstGeom prst="rect">
            <a:avLst/>
          </a:prstGeom>
          <a:noFill/>
        </p:spPr>
        <p:txBody>
          <a:bodyPr wrap="square" rtlCol="0" anchor="ctr">
            <a:spAutoFit/>
          </a:bodyPr>
          <a:lstStyle/>
          <a:p>
            <a:r>
              <a:rPr lang="en-IE" sz="2160" b="1" i="1" dirty="0">
                <a:solidFill>
                  <a:schemeClr val="bg1"/>
                </a:solidFill>
                <a:latin typeface="Trebuchet MS"/>
              </a:rPr>
              <a:t>City Centre Public Transport Projects </a:t>
            </a:r>
          </a:p>
        </p:txBody>
      </p:sp>
      <p:sp>
        <p:nvSpPr>
          <p:cNvPr id="10" name="Slide Number Placeholder 3"/>
          <p:cNvSpPr>
            <a:spLocks noGrp="1"/>
          </p:cNvSpPr>
          <p:nvPr>
            <p:ph type="sldNum" sz="quarter" idx="12"/>
          </p:nvPr>
        </p:nvSpPr>
        <p:spPr>
          <a:xfrm>
            <a:off x="10972799" y="6400800"/>
            <a:ext cx="968141" cy="311050"/>
          </a:xfrm>
        </p:spPr>
        <p:txBody>
          <a:bodyPr/>
          <a:lstStyle/>
          <a:p>
            <a:r>
              <a:rPr lang="en-GB" dirty="0"/>
              <a:t> </a:t>
            </a:r>
            <a:r>
              <a:rPr lang="en-GB" sz="1400" b="1" dirty="0"/>
              <a:t>Slide </a:t>
            </a:r>
            <a:fld id="{8852653C-068C-4B11-A02B-016E78A5EA48}" type="slidenum">
              <a:rPr lang="en-GB" sz="1400" b="1" smtClean="0"/>
              <a:t>15</a:t>
            </a:fld>
            <a:endParaRPr lang="en-GB" sz="1400" b="1" dirty="0"/>
          </a:p>
        </p:txBody>
      </p:sp>
      <p:sp>
        <p:nvSpPr>
          <p:cNvPr id="3" name="TextBox 2"/>
          <p:cNvSpPr txBox="1"/>
          <p:nvPr/>
        </p:nvSpPr>
        <p:spPr>
          <a:xfrm>
            <a:off x="528638" y="1370304"/>
            <a:ext cx="10701337" cy="3785652"/>
          </a:xfrm>
          <a:prstGeom prst="rect">
            <a:avLst/>
          </a:prstGeom>
          <a:noFill/>
        </p:spPr>
        <p:txBody>
          <a:bodyPr wrap="square" rtlCol="0">
            <a:spAutoFit/>
          </a:bodyPr>
          <a:lstStyle/>
          <a:p>
            <a:pPr marL="342900" indent="-342900">
              <a:buFont typeface="+mj-lt"/>
              <a:buAutoNum type="arabicPeriod"/>
            </a:pPr>
            <a:r>
              <a:rPr lang="en-IE" sz="2400" dirty="0">
                <a:solidFill>
                  <a:schemeClr val="bg1"/>
                </a:solidFill>
              </a:rPr>
              <a:t>Bus Connects Network redesign in progress with new routings and requirements for new bus stopping locations.   </a:t>
            </a:r>
          </a:p>
          <a:p>
            <a:pPr marL="342900" indent="-342900">
              <a:buFont typeface="+mj-lt"/>
              <a:buAutoNum type="arabicPeriod"/>
            </a:pPr>
            <a:endParaRPr lang="en-IE" sz="2400" dirty="0">
              <a:solidFill>
                <a:schemeClr val="bg1"/>
              </a:solidFill>
            </a:endParaRPr>
          </a:p>
          <a:p>
            <a:pPr marL="342900" indent="-342900">
              <a:buFont typeface="+mj-lt"/>
              <a:buAutoNum type="arabicPeriod"/>
            </a:pPr>
            <a:r>
              <a:rPr lang="en-IE" sz="2400" dirty="0">
                <a:solidFill>
                  <a:schemeClr val="bg1"/>
                </a:solidFill>
              </a:rPr>
              <a:t>Bus Connects Corridors (with ABP)  --- anticipated start 2024/5 </a:t>
            </a:r>
          </a:p>
          <a:p>
            <a:pPr marL="342900" indent="-342900">
              <a:buFont typeface="+mj-lt"/>
              <a:buAutoNum type="arabicPeriod"/>
            </a:pPr>
            <a:endParaRPr lang="en-IE" sz="2400" dirty="0">
              <a:solidFill>
                <a:schemeClr val="bg1"/>
              </a:solidFill>
            </a:endParaRPr>
          </a:p>
          <a:p>
            <a:pPr marL="342900" indent="-342900">
              <a:buFont typeface="+mj-lt"/>
              <a:buAutoNum type="arabicPeriod"/>
            </a:pPr>
            <a:r>
              <a:rPr lang="en-IE" sz="2400" dirty="0">
                <a:solidFill>
                  <a:schemeClr val="bg1"/>
                </a:solidFill>
              </a:rPr>
              <a:t>DART + project (with ABP) </a:t>
            </a:r>
          </a:p>
          <a:p>
            <a:pPr marL="342900" indent="-342900">
              <a:buFont typeface="+mj-lt"/>
              <a:buAutoNum type="arabicPeriod"/>
            </a:pPr>
            <a:endParaRPr lang="en-IE" sz="2400" dirty="0">
              <a:solidFill>
                <a:schemeClr val="bg1"/>
              </a:solidFill>
            </a:endParaRPr>
          </a:p>
          <a:p>
            <a:pPr marL="342900" indent="-342900">
              <a:buFont typeface="+mj-lt"/>
              <a:buAutoNum type="arabicPeriod"/>
            </a:pPr>
            <a:r>
              <a:rPr lang="en-IE" sz="2400" dirty="0">
                <a:solidFill>
                  <a:schemeClr val="bg1"/>
                </a:solidFill>
              </a:rPr>
              <a:t>Metro Link (with ABP ) </a:t>
            </a:r>
          </a:p>
          <a:p>
            <a:pPr marL="342900" indent="-342900">
              <a:buFont typeface="+mj-lt"/>
              <a:buAutoNum type="arabicPeriod"/>
            </a:pPr>
            <a:endParaRPr lang="en-IE" sz="2400" dirty="0">
              <a:solidFill>
                <a:schemeClr val="bg1"/>
              </a:solidFill>
            </a:endParaRPr>
          </a:p>
          <a:p>
            <a:pPr marL="342900" indent="-342900">
              <a:buFont typeface="+mj-lt"/>
              <a:buAutoNum type="arabicPeriod"/>
            </a:pPr>
            <a:r>
              <a:rPr lang="en-IE" sz="2400" dirty="0">
                <a:solidFill>
                  <a:schemeClr val="bg1"/>
                </a:solidFill>
              </a:rPr>
              <a:t>Active Travel Network  ---  on going  </a:t>
            </a:r>
          </a:p>
        </p:txBody>
      </p:sp>
    </p:spTree>
    <p:extLst>
      <p:ext uri="{BB962C8B-B14F-4D97-AF65-F5344CB8AC3E}">
        <p14:creationId xmlns:p14="http://schemas.microsoft.com/office/powerpoint/2010/main" val="1029041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0"/>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4548715" y="372774"/>
            <a:ext cx="6708627" cy="424732"/>
          </a:xfrm>
          <a:prstGeom prst="rect">
            <a:avLst/>
          </a:prstGeom>
          <a:noFill/>
        </p:spPr>
        <p:txBody>
          <a:bodyPr wrap="square" rtlCol="0" anchor="ctr">
            <a:spAutoFit/>
          </a:bodyPr>
          <a:lstStyle/>
          <a:p>
            <a:r>
              <a:rPr lang="en-IE" sz="2160" b="1" i="1" dirty="0">
                <a:solidFill>
                  <a:schemeClr val="bg1"/>
                </a:solidFill>
                <a:latin typeface="Trebuchet MS"/>
              </a:rPr>
              <a:t>City Centre Networks</a:t>
            </a:r>
          </a:p>
        </p:txBody>
      </p:sp>
      <p:pic>
        <p:nvPicPr>
          <p:cNvPr id="4" name="Picture 3" descr="image of Dublin cycle connects network "/>
          <p:cNvPicPr>
            <a:picLocks noChangeAspect="1"/>
          </p:cNvPicPr>
          <p:nvPr/>
        </p:nvPicPr>
        <p:blipFill>
          <a:blip r:embed="rId3"/>
          <a:stretch>
            <a:fillRect/>
          </a:stretch>
        </p:blipFill>
        <p:spPr>
          <a:xfrm>
            <a:off x="4028960" y="3362582"/>
            <a:ext cx="3766824" cy="3077255"/>
          </a:xfrm>
          <a:prstGeom prst="rect">
            <a:avLst/>
          </a:prstGeom>
          <a:ln w="12700">
            <a:solidFill>
              <a:schemeClr val="tx1"/>
            </a:solidFill>
          </a:ln>
        </p:spPr>
      </p:pic>
      <p:pic>
        <p:nvPicPr>
          <p:cNvPr id="7" name="Picture 6" descr="image of Dublin rail network (heavy, light, metro)"/>
          <p:cNvPicPr>
            <a:picLocks noChangeAspect="1"/>
          </p:cNvPicPr>
          <p:nvPr/>
        </p:nvPicPr>
        <p:blipFill>
          <a:blip r:embed="rId4"/>
          <a:stretch>
            <a:fillRect/>
          </a:stretch>
        </p:blipFill>
        <p:spPr>
          <a:xfrm>
            <a:off x="8057035" y="1015774"/>
            <a:ext cx="3919842" cy="3058884"/>
          </a:xfrm>
          <a:prstGeom prst="rect">
            <a:avLst/>
          </a:prstGeom>
          <a:ln w="12700">
            <a:solidFill>
              <a:schemeClr val="tx1"/>
            </a:solidFill>
          </a:ln>
        </p:spPr>
      </p:pic>
      <p:sp>
        <p:nvSpPr>
          <p:cNvPr id="13" name="Rectangle 12"/>
          <p:cNvSpPr/>
          <p:nvPr/>
        </p:nvSpPr>
        <p:spPr>
          <a:xfrm>
            <a:off x="4028958" y="932436"/>
            <a:ext cx="4028075" cy="2308324"/>
          </a:xfrm>
          <a:prstGeom prst="rect">
            <a:avLst/>
          </a:prstGeom>
        </p:spPr>
        <p:txBody>
          <a:bodyPr wrap="square">
            <a:spAutoFit/>
          </a:bodyPr>
          <a:lstStyle/>
          <a:p>
            <a:pPr>
              <a:spcAft>
                <a:spcPts val="1800"/>
              </a:spcAft>
            </a:pPr>
            <a:r>
              <a:rPr lang="en-IE" dirty="0">
                <a:solidFill>
                  <a:schemeClr val="bg1"/>
                </a:solidFill>
                <a:sym typeface="Arial" panose="020B0604020202020204" pitchFamily="34" charset="0"/>
              </a:rPr>
              <a:t>The coming years will see the continued  delivery of the new BusConnects network of bus services, coupled with the roll-out of Cycle Connects and various pedestrian focussed projects.  In addition, there is also a need to accommodate, and provide for, both rail transport and connectivity to stations.</a:t>
            </a:r>
          </a:p>
        </p:txBody>
      </p:sp>
      <p:sp>
        <p:nvSpPr>
          <p:cNvPr id="8" name="TextBox 7"/>
          <p:cNvSpPr txBox="1"/>
          <p:nvPr/>
        </p:nvSpPr>
        <p:spPr>
          <a:xfrm>
            <a:off x="609599" y="4223657"/>
            <a:ext cx="2721429" cy="338554"/>
          </a:xfrm>
          <a:prstGeom prst="rect">
            <a:avLst/>
          </a:prstGeom>
          <a:noFill/>
        </p:spPr>
        <p:txBody>
          <a:bodyPr wrap="square" rtlCol="0">
            <a:spAutoFit/>
          </a:bodyPr>
          <a:lstStyle/>
          <a:p>
            <a:r>
              <a:rPr lang="en-US" sz="1600" b="1" dirty="0">
                <a:solidFill>
                  <a:schemeClr val="bg1"/>
                </a:solidFill>
              </a:rPr>
              <a:t>BusConnects Bus Network</a:t>
            </a:r>
            <a:endParaRPr lang="en-IE" sz="1600" b="1" dirty="0">
              <a:solidFill>
                <a:schemeClr val="bg1"/>
              </a:solidFill>
            </a:endParaRPr>
          </a:p>
        </p:txBody>
      </p:sp>
      <p:sp>
        <p:nvSpPr>
          <p:cNvPr id="16" name="TextBox 15"/>
          <p:cNvSpPr txBox="1"/>
          <p:nvPr/>
        </p:nvSpPr>
        <p:spPr>
          <a:xfrm>
            <a:off x="4682282" y="6439837"/>
            <a:ext cx="2721429" cy="338554"/>
          </a:xfrm>
          <a:prstGeom prst="rect">
            <a:avLst/>
          </a:prstGeom>
          <a:noFill/>
        </p:spPr>
        <p:txBody>
          <a:bodyPr wrap="square" rtlCol="0">
            <a:spAutoFit/>
          </a:bodyPr>
          <a:lstStyle/>
          <a:p>
            <a:r>
              <a:rPr lang="en-US" sz="1600" b="1" dirty="0">
                <a:solidFill>
                  <a:schemeClr val="bg1"/>
                </a:solidFill>
              </a:rPr>
              <a:t>Cycle Connects Network</a:t>
            </a:r>
            <a:endParaRPr lang="en-IE" sz="1600" b="1" dirty="0">
              <a:solidFill>
                <a:schemeClr val="bg1"/>
              </a:solidFill>
            </a:endParaRPr>
          </a:p>
        </p:txBody>
      </p:sp>
      <p:sp>
        <p:nvSpPr>
          <p:cNvPr id="17" name="TextBox 16"/>
          <p:cNvSpPr txBox="1"/>
          <p:nvPr/>
        </p:nvSpPr>
        <p:spPr>
          <a:xfrm>
            <a:off x="8493717" y="4210466"/>
            <a:ext cx="3317284" cy="338554"/>
          </a:xfrm>
          <a:prstGeom prst="rect">
            <a:avLst/>
          </a:prstGeom>
          <a:noFill/>
        </p:spPr>
        <p:txBody>
          <a:bodyPr wrap="square" rtlCol="0">
            <a:spAutoFit/>
          </a:bodyPr>
          <a:lstStyle/>
          <a:p>
            <a:r>
              <a:rPr lang="en-US" sz="1600" b="1" dirty="0">
                <a:solidFill>
                  <a:schemeClr val="bg1"/>
                </a:solidFill>
              </a:rPr>
              <a:t>Rail Network (Heavy/Light/Metro)</a:t>
            </a:r>
            <a:endParaRPr lang="en-IE" sz="1600" b="1" dirty="0">
              <a:solidFill>
                <a:schemeClr val="bg1"/>
              </a:solidFill>
            </a:endParaRPr>
          </a:p>
        </p:txBody>
      </p:sp>
      <p:sp>
        <p:nvSpPr>
          <p:cNvPr id="10" name="Slide Number Placeholder 3"/>
          <p:cNvSpPr>
            <a:spLocks noGrp="1"/>
          </p:cNvSpPr>
          <p:nvPr>
            <p:ph type="sldNum" sz="quarter" idx="12"/>
          </p:nvPr>
        </p:nvSpPr>
        <p:spPr>
          <a:xfrm>
            <a:off x="10972799" y="6400800"/>
            <a:ext cx="968141" cy="311050"/>
          </a:xfrm>
        </p:spPr>
        <p:txBody>
          <a:bodyPr/>
          <a:lstStyle/>
          <a:p>
            <a:r>
              <a:rPr lang="en-GB" dirty="0"/>
              <a:t> </a:t>
            </a:r>
            <a:r>
              <a:rPr lang="en-GB" sz="1400" b="1" dirty="0"/>
              <a:t>Slide </a:t>
            </a:r>
            <a:fld id="{8852653C-068C-4B11-A02B-016E78A5EA48}" type="slidenum">
              <a:rPr lang="en-GB" sz="1400" b="1" smtClean="0"/>
              <a:t>16</a:t>
            </a:fld>
            <a:endParaRPr lang="en-GB" sz="1400" b="1" dirty="0"/>
          </a:p>
        </p:txBody>
      </p:sp>
      <p:pic>
        <p:nvPicPr>
          <p:cNvPr id="2" name="Picture 1" descr="image of bus connects network"/>
          <p:cNvPicPr>
            <a:picLocks noChangeAspect="1"/>
          </p:cNvPicPr>
          <p:nvPr/>
        </p:nvPicPr>
        <p:blipFill>
          <a:blip r:embed="rId5"/>
          <a:stretch>
            <a:fillRect/>
          </a:stretch>
        </p:blipFill>
        <p:spPr>
          <a:xfrm>
            <a:off x="10915" y="652007"/>
            <a:ext cx="4007127" cy="3108892"/>
          </a:xfrm>
          <a:prstGeom prst="rect">
            <a:avLst/>
          </a:prstGeom>
        </p:spPr>
      </p:pic>
    </p:spTree>
    <p:extLst>
      <p:ext uri="{BB962C8B-B14F-4D97-AF65-F5344CB8AC3E}">
        <p14:creationId xmlns:p14="http://schemas.microsoft.com/office/powerpoint/2010/main" val="2480820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51" name="Content Placeholder 2"/>
          <p:cNvSpPr>
            <a:spLocks noGrp="1"/>
          </p:cNvSpPr>
          <p:nvPr>
            <p:ph idx="1"/>
          </p:nvPr>
        </p:nvSpPr>
        <p:spPr>
          <a:xfrm>
            <a:off x="2333297" y="1193800"/>
            <a:ext cx="9486526" cy="5207000"/>
          </a:xfrm>
        </p:spPr>
        <p:txBody>
          <a:bodyPr>
            <a:normAutofit lnSpcReduction="10000"/>
          </a:bodyPr>
          <a:lstStyle/>
          <a:p>
            <a:pPr marL="0" indent="0">
              <a:spcBef>
                <a:spcPts val="600"/>
              </a:spcBef>
              <a:spcAft>
                <a:spcPts val="1200"/>
              </a:spcAft>
              <a:buFont typeface="Arial" panose="020B0604020202020204" pitchFamily="34" charset="0"/>
              <a:buNone/>
            </a:pPr>
            <a:r>
              <a:rPr lang="en-IE" altLang="en-US" sz="2400" dirty="0">
                <a:solidFill>
                  <a:schemeClr val="bg1"/>
                </a:solidFill>
              </a:rPr>
              <a:t>The major changes that are underway both in the public transport network and the cycling and walking network means that the general traffic network cannot be left as is but must be adjusted to:</a:t>
            </a:r>
          </a:p>
          <a:p>
            <a:pPr lvl="1">
              <a:spcBef>
                <a:spcPts val="600"/>
              </a:spcBef>
              <a:spcAft>
                <a:spcPts val="1200"/>
              </a:spcAft>
            </a:pPr>
            <a:r>
              <a:rPr lang="en-IE" altLang="en-US" sz="2000" dirty="0">
                <a:solidFill>
                  <a:schemeClr val="bg1"/>
                </a:solidFill>
              </a:rPr>
              <a:t>Allow the Public Transport  network to grow and to provide for stable journey times across and through the city centre. </a:t>
            </a:r>
          </a:p>
          <a:p>
            <a:pPr lvl="1">
              <a:spcBef>
                <a:spcPts val="600"/>
              </a:spcBef>
              <a:spcAft>
                <a:spcPts val="1200"/>
              </a:spcAft>
            </a:pPr>
            <a:r>
              <a:rPr lang="en-IE" altLang="en-US" sz="2000" dirty="0">
                <a:solidFill>
                  <a:schemeClr val="bg1"/>
                </a:solidFill>
              </a:rPr>
              <a:t>Provide the opportunities for multi modal interchange by providing additional space for stops and waiting areas. </a:t>
            </a:r>
          </a:p>
          <a:p>
            <a:pPr lvl="1">
              <a:spcBef>
                <a:spcPts val="600"/>
              </a:spcBef>
              <a:spcAft>
                <a:spcPts val="1200"/>
              </a:spcAft>
            </a:pPr>
            <a:r>
              <a:rPr lang="en-IE" altLang="en-US" sz="2000" dirty="0">
                <a:solidFill>
                  <a:schemeClr val="bg1"/>
                </a:solidFill>
              </a:rPr>
              <a:t>Allow the construction of public transport projects (Metro Link). </a:t>
            </a:r>
          </a:p>
          <a:p>
            <a:pPr lvl="1">
              <a:spcBef>
                <a:spcPts val="600"/>
              </a:spcBef>
              <a:spcAft>
                <a:spcPts val="1200"/>
              </a:spcAft>
            </a:pPr>
            <a:r>
              <a:rPr lang="en-IE" altLang="en-US" sz="2000" dirty="0">
                <a:solidFill>
                  <a:schemeClr val="bg1"/>
                </a:solidFill>
              </a:rPr>
              <a:t>Make space to allow the growth of the cycling network.</a:t>
            </a:r>
          </a:p>
          <a:p>
            <a:pPr lvl="1">
              <a:spcBef>
                <a:spcPts val="600"/>
              </a:spcBef>
              <a:spcAft>
                <a:spcPts val="1200"/>
              </a:spcAft>
            </a:pPr>
            <a:r>
              <a:rPr lang="en-IE" altLang="en-US" sz="2000" dirty="0">
                <a:solidFill>
                  <a:schemeClr val="bg1"/>
                </a:solidFill>
              </a:rPr>
              <a:t>Make the walking network more connected and pleasant through the creation of new public realm areas, reduction in general traffic lanes and facilitate better crossing points. </a:t>
            </a:r>
          </a:p>
          <a:p>
            <a:pPr lvl="1">
              <a:spcBef>
                <a:spcPts val="600"/>
              </a:spcBef>
              <a:spcAft>
                <a:spcPts val="1200"/>
              </a:spcAft>
            </a:pPr>
            <a:r>
              <a:rPr lang="en-IE" altLang="en-US" sz="2000" dirty="0">
                <a:solidFill>
                  <a:schemeClr val="bg1"/>
                </a:solidFill>
              </a:rPr>
              <a:t>Ensure accessibility to and continued ability of businesses to operate. </a:t>
            </a:r>
          </a:p>
          <a:p>
            <a:pPr marL="0" indent="0">
              <a:spcBef>
                <a:spcPts val="600"/>
              </a:spcBef>
              <a:spcAft>
                <a:spcPts val="600"/>
              </a:spcAft>
              <a:buFont typeface="Arial" panose="020B0604020202020204" pitchFamily="34" charset="0"/>
              <a:buNone/>
            </a:pPr>
            <a:endParaRPr lang="en-IE" altLang="en-US" dirty="0">
              <a:solidFill>
                <a:schemeClr val="bg1"/>
              </a:solidFill>
            </a:endParaRPr>
          </a:p>
        </p:txBody>
      </p:sp>
      <p:sp>
        <p:nvSpPr>
          <p:cNvPr id="5" name="TextBox 4"/>
          <p:cNvSpPr txBox="1"/>
          <p:nvPr/>
        </p:nvSpPr>
        <p:spPr>
          <a:xfrm>
            <a:off x="2741686" y="347378"/>
            <a:ext cx="6708627" cy="461665"/>
          </a:xfrm>
          <a:prstGeom prst="rect">
            <a:avLst/>
          </a:prstGeom>
          <a:noFill/>
        </p:spPr>
        <p:txBody>
          <a:bodyPr wrap="square" rtlCol="0" anchor="ctr">
            <a:spAutoFit/>
          </a:bodyPr>
          <a:lstStyle/>
          <a:p>
            <a:r>
              <a:rPr lang="en-US" sz="2400" b="1" i="1" dirty="0">
                <a:solidFill>
                  <a:schemeClr val="bg1"/>
                </a:solidFill>
                <a:latin typeface="Trebuchet MS"/>
              </a:rPr>
              <a:t>Aims of the revised traffic arrangements</a:t>
            </a:r>
            <a:endParaRPr lang="en-IE" sz="2400" b="1" i="1" dirty="0">
              <a:solidFill>
                <a:schemeClr val="bg1"/>
              </a:solidFill>
              <a:latin typeface="Trebuchet MS"/>
            </a:endParaRPr>
          </a:p>
        </p:txBody>
      </p:sp>
      <p:sp>
        <p:nvSpPr>
          <p:cNvPr id="6" name="Slide Number Placeholder 3"/>
          <p:cNvSpPr>
            <a:spLocks noGrp="1"/>
          </p:cNvSpPr>
          <p:nvPr>
            <p:ph type="sldNum" sz="quarter" idx="12"/>
          </p:nvPr>
        </p:nvSpPr>
        <p:spPr>
          <a:xfrm>
            <a:off x="10972799" y="6400800"/>
            <a:ext cx="968141" cy="311050"/>
          </a:xfrm>
        </p:spPr>
        <p:txBody>
          <a:bodyPr/>
          <a:lstStyle/>
          <a:p>
            <a:r>
              <a:rPr lang="en-GB" dirty="0"/>
              <a:t> </a:t>
            </a:r>
            <a:r>
              <a:rPr lang="en-GB" sz="1400" b="1" dirty="0"/>
              <a:t>Slide </a:t>
            </a:r>
            <a:fld id="{8852653C-068C-4B11-A02B-016E78A5EA48}" type="slidenum">
              <a:rPr lang="en-GB" sz="1400" b="1" smtClean="0"/>
              <a:t>17</a:t>
            </a:fld>
            <a:endParaRPr lang="en-GB" sz="1400" b="1"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rotWithShape="1">
          <a:blip r:embed="rId2"/>
          <a:srcRect l="20481" r="1911" b="1346"/>
          <a:stretch/>
        </p:blipFill>
        <p:spPr>
          <a:xfrm>
            <a:off x="0" y="1247689"/>
            <a:ext cx="1655598" cy="5211300"/>
          </a:xfrm>
          <a:prstGeom prst="rect">
            <a:avLst/>
          </a:prstGeom>
        </p:spPr>
      </p:pic>
      <p:pic>
        <p:nvPicPr>
          <p:cNvPr id="9" name="Picture 8"/>
          <p:cNvPicPr>
            <a:picLocks noChangeAspect="1"/>
          </p:cNvPicPr>
          <p:nvPr/>
        </p:nvPicPr>
        <p:blipFill>
          <a:blip r:embed="rId3"/>
          <a:stretch>
            <a:fillRect/>
          </a:stretch>
        </p:blipFill>
        <p:spPr>
          <a:xfrm>
            <a:off x="0" y="6458989"/>
            <a:ext cx="1655598" cy="399011"/>
          </a:xfrm>
          <a:prstGeom prst="rect">
            <a:avLst/>
          </a:prstGeom>
        </p:spPr>
      </p:pic>
    </p:spTree>
    <p:extLst>
      <p:ext uri="{BB962C8B-B14F-4D97-AF65-F5344CB8AC3E}">
        <p14:creationId xmlns:p14="http://schemas.microsoft.com/office/powerpoint/2010/main" val="1698240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824694" y="642651"/>
            <a:ext cx="10116246" cy="4115087"/>
          </a:xfrm>
        </p:spPr>
        <p:txBody>
          <a:bodyPr rtlCol="0">
            <a:normAutofit/>
          </a:bodyPr>
          <a:lstStyle/>
          <a:p>
            <a:pPr marL="0" fontAlgn="auto">
              <a:spcBef>
                <a:spcPts val="600"/>
              </a:spcBef>
              <a:spcAft>
                <a:spcPts val="1200"/>
              </a:spcAft>
              <a:defRPr/>
            </a:pPr>
            <a:r>
              <a:rPr lang="en-IE" sz="2200" dirty="0">
                <a:solidFill>
                  <a:schemeClr val="bg1"/>
                </a:solidFill>
              </a:rPr>
              <a:t>60% of traffic in the city centre is through traffic leading to :- </a:t>
            </a:r>
          </a:p>
          <a:p>
            <a:pPr marL="571500" lvl="2" indent="-342900">
              <a:spcBef>
                <a:spcPts val="600"/>
              </a:spcBef>
              <a:spcAft>
                <a:spcPts val="1200"/>
              </a:spcAft>
              <a:buFont typeface="Courier New" panose="02070309020205020404" pitchFamily="49" charset="0"/>
              <a:buChar char="o"/>
              <a:defRPr/>
            </a:pPr>
            <a:r>
              <a:rPr lang="en-IE" sz="2200" dirty="0">
                <a:solidFill>
                  <a:schemeClr val="bg1"/>
                </a:solidFill>
              </a:rPr>
              <a:t>Delays for public transport on the network in the city centre</a:t>
            </a:r>
          </a:p>
          <a:p>
            <a:pPr marL="571500" lvl="2" indent="-342900">
              <a:spcBef>
                <a:spcPts val="600"/>
              </a:spcBef>
              <a:spcAft>
                <a:spcPts val="1200"/>
              </a:spcAft>
              <a:buFont typeface="Courier New" panose="02070309020205020404" pitchFamily="49" charset="0"/>
              <a:buChar char="o"/>
              <a:defRPr/>
            </a:pPr>
            <a:r>
              <a:rPr lang="en-IE" sz="2200" dirty="0">
                <a:solidFill>
                  <a:schemeClr val="bg1"/>
                </a:solidFill>
              </a:rPr>
              <a:t>Congestion and difficulties for servicing of the city </a:t>
            </a:r>
          </a:p>
          <a:p>
            <a:pPr marL="571500" lvl="2" indent="-342900">
              <a:spcBef>
                <a:spcPts val="600"/>
              </a:spcBef>
              <a:spcAft>
                <a:spcPts val="1200"/>
              </a:spcAft>
              <a:buFont typeface="Courier New" panose="02070309020205020404" pitchFamily="49" charset="0"/>
              <a:buChar char="o"/>
              <a:defRPr/>
            </a:pPr>
            <a:r>
              <a:rPr lang="en-IE" sz="2200" dirty="0">
                <a:solidFill>
                  <a:schemeClr val="bg1"/>
                </a:solidFill>
              </a:rPr>
              <a:t>Constricting space for cyclists and making implementation of the cycle network far more difficult </a:t>
            </a:r>
          </a:p>
          <a:p>
            <a:pPr>
              <a:spcBef>
                <a:spcPts val="600"/>
              </a:spcBef>
              <a:spcAft>
                <a:spcPts val="1200"/>
              </a:spcAft>
              <a:defRPr/>
            </a:pPr>
            <a:r>
              <a:rPr lang="en-IE" sz="2200" dirty="0">
                <a:solidFill>
                  <a:schemeClr val="bg1"/>
                </a:solidFill>
              </a:rPr>
              <a:t>Implementation of a number of changes in 2024 and 2025 will have the aim of reducing this through traffic creating a low traffic environment in the City Centre  </a:t>
            </a:r>
          </a:p>
        </p:txBody>
      </p:sp>
      <p:sp>
        <p:nvSpPr>
          <p:cNvPr id="5" name="TextBox 4"/>
          <p:cNvSpPr txBox="1"/>
          <p:nvPr/>
        </p:nvSpPr>
        <p:spPr>
          <a:xfrm>
            <a:off x="2646889" y="90493"/>
            <a:ext cx="8099026" cy="461665"/>
          </a:xfrm>
          <a:prstGeom prst="rect">
            <a:avLst/>
          </a:prstGeom>
          <a:noFill/>
        </p:spPr>
        <p:txBody>
          <a:bodyPr wrap="square" rtlCol="0" anchor="ctr">
            <a:spAutoFit/>
          </a:bodyPr>
          <a:lstStyle/>
          <a:p>
            <a:r>
              <a:rPr lang="en-US" sz="2400" b="1" i="1" dirty="0">
                <a:solidFill>
                  <a:schemeClr val="bg1"/>
                </a:solidFill>
                <a:latin typeface="Trebuchet MS"/>
              </a:rPr>
              <a:t>Proposed changes in the general traffic network </a:t>
            </a:r>
            <a:endParaRPr lang="en-IE" sz="2400" b="1" i="1" dirty="0">
              <a:solidFill>
                <a:schemeClr val="bg1"/>
              </a:solidFill>
              <a:latin typeface="Trebuchet MS"/>
            </a:endParaRPr>
          </a:p>
        </p:txBody>
      </p:sp>
      <p:sp>
        <p:nvSpPr>
          <p:cNvPr id="6" name="Slide Number Placeholder 3"/>
          <p:cNvSpPr>
            <a:spLocks noGrp="1"/>
          </p:cNvSpPr>
          <p:nvPr>
            <p:ph type="sldNum" sz="quarter" idx="12"/>
          </p:nvPr>
        </p:nvSpPr>
        <p:spPr>
          <a:xfrm>
            <a:off x="10972799" y="6400800"/>
            <a:ext cx="968141" cy="311050"/>
          </a:xfrm>
        </p:spPr>
        <p:txBody>
          <a:bodyPr/>
          <a:lstStyle/>
          <a:p>
            <a:r>
              <a:rPr lang="en-GB" dirty="0"/>
              <a:t> </a:t>
            </a:r>
            <a:r>
              <a:rPr lang="en-GB" sz="1400" b="1" dirty="0"/>
              <a:t>Slide </a:t>
            </a:r>
            <a:fld id="{8852653C-068C-4B11-A02B-016E78A5EA48}" type="slidenum">
              <a:rPr lang="en-GB" sz="1400" b="1" smtClean="0"/>
              <a:t>18</a:t>
            </a:fld>
            <a:endParaRPr lang="en-GB" sz="1400" b="1"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rotWithShape="1">
          <a:blip r:embed="rId2"/>
          <a:srcRect l="20481" r="1911" b="1346"/>
          <a:stretch/>
        </p:blipFill>
        <p:spPr>
          <a:xfrm>
            <a:off x="0" y="1247689"/>
            <a:ext cx="1655598" cy="5211300"/>
          </a:xfrm>
          <a:prstGeom prst="rect">
            <a:avLst/>
          </a:prstGeom>
        </p:spPr>
      </p:pic>
      <p:pic>
        <p:nvPicPr>
          <p:cNvPr id="9" name="Picture 8"/>
          <p:cNvPicPr>
            <a:picLocks noChangeAspect="1"/>
          </p:cNvPicPr>
          <p:nvPr/>
        </p:nvPicPr>
        <p:blipFill>
          <a:blip r:embed="rId3"/>
          <a:stretch>
            <a:fillRect/>
          </a:stretch>
        </p:blipFill>
        <p:spPr>
          <a:xfrm>
            <a:off x="0" y="6458989"/>
            <a:ext cx="1655598" cy="399011"/>
          </a:xfrm>
          <a:prstGeom prst="rect">
            <a:avLst/>
          </a:prstGeom>
        </p:spPr>
      </p:pic>
      <p:pic>
        <p:nvPicPr>
          <p:cNvPr id="2" name="Picture 1" descr="Excerpt from Dublin City Council Development Plan 2022-2028 CCVU42 &quot;It is the Policy of Dublin City Council. Public Realm - City Centre. To move to a low traffic environment generally and to increase the amount of traffic free spaces provided in the city centre over the lifetime of the Plans as well as create new high quality public realm areas where possible taking into account the objective to enhance access to and within the city centre by public transport, walking and cycling&quot;"/>
          <p:cNvPicPr>
            <a:picLocks noChangeAspect="1"/>
          </p:cNvPicPr>
          <p:nvPr/>
        </p:nvPicPr>
        <p:blipFill>
          <a:blip r:embed="rId4"/>
          <a:stretch>
            <a:fillRect/>
          </a:stretch>
        </p:blipFill>
        <p:spPr>
          <a:xfrm>
            <a:off x="1824694" y="4411712"/>
            <a:ext cx="10096370" cy="2192723"/>
          </a:xfrm>
          <a:prstGeom prst="rect">
            <a:avLst/>
          </a:prstGeom>
        </p:spPr>
      </p:pic>
      <p:pic>
        <p:nvPicPr>
          <p:cNvPr id="10" name="Picture 9"/>
          <p:cNvPicPr>
            <a:picLocks noChangeAspect="1"/>
          </p:cNvPicPr>
          <p:nvPr/>
        </p:nvPicPr>
        <p:blipFill>
          <a:blip r:embed="rId5"/>
          <a:stretch>
            <a:fillRect/>
          </a:stretch>
        </p:blipFill>
        <p:spPr>
          <a:xfrm>
            <a:off x="1824694" y="3975233"/>
            <a:ext cx="5357156" cy="436479"/>
          </a:xfrm>
          <a:prstGeom prst="rect">
            <a:avLst/>
          </a:prstGeom>
        </p:spPr>
      </p:pic>
    </p:spTree>
    <p:extLst>
      <p:ext uri="{BB962C8B-B14F-4D97-AF65-F5344CB8AC3E}">
        <p14:creationId xmlns:p14="http://schemas.microsoft.com/office/powerpoint/2010/main" val="71977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3258169" y="76495"/>
            <a:ext cx="6256440" cy="424732"/>
          </a:xfrm>
          <a:prstGeom prst="rect">
            <a:avLst/>
          </a:prstGeom>
          <a:noFill/>
        </p:spPr>
        <p:txBody>
          <a:bodyPr wrap="square" rtlCol="0" anchor="ctr">
            <a:spAutoFit/>
          </a:bodyPr>
          <a:lstStyle/>
          <a:p>
            <a:r>
              <a:rPr lang="en-US" sz="2160" b="1" i="1" dirty="0">
                <a:solidFill>
                  <a:schemeClr val="bg1"/>
                </a:solidFill>
                <a:latin typeface="Trebuchet MS"/>
              </a:rPr>
              <a:t>Proposed Traffic Management changes </a:t>
            </a:r>
            <a:endParaRPr lang="en-IE" sz="2160" b="1" i="1" dirty="0">
              <a:solidFill>
                <a:schemeClr val="bg1"/>
              </a:solidFill>
              <a:latin typeface="Trebuchet MS"/>
            </a:endParaRPr>
          </a:p>
        </p:txBody>
      </p:sp>
      <p:sp>
        <p:nvSpPr>
          <p:cNvPr id="6" name="Rectangle 5"/>
          <p:cNvSpPr/>
          <p:nvPr/>
        </p:nvSpPr>
        <p:spPr>
          <a:xfrm>
            <a:off x="142775" y="577721"/>
            <a:ext cx="11906450" cy="5919569"/>
          </a:xfrm>
          <a:prstGeom prst="rect">
            <a:avLst/>
          </a:prstGeom>
        </p:spPr>
        <p:txBody>
          <a:bodyPr wrap="square">
            <a:spAutoFit/>
          </a:bodyPr>
          <a:lstStyle/>
          <a:p>
            <a:pPr>
              <a:spcAft>
                <a:spcPts val="1600"/>
              </a:spcAft>
            </a:pPr>
            <a:r>
              <a:rPr lang="en-IE" sz="2400" dirty="0">
                <a:solidFill>
                  <a:schemeClr val="bg1"/>
                </a:solidFill>
                <a:sym typeface="Arial" panose="020B0604020202020204" pitchFamily="34" charset="0"/>
              </a:rPr>
              <a:t>The implementation of the Dublin City Transport Plan will begin with a series of traffic management changes. </a:t>
            </a:r>
            <a:endParaRPr lang="en-IE" sz="2400" b="1" dirty="0">
              <a:solidFill>
                <a:schemeClr val="bg1"/>
              </a:solidFill>
              <a:sym typeface="Arial" panose="020B0604020202020204" pitchFamily="34" charset="0"/>
            </a:endParaRPr>
          </a:p>
          <a:p>
            <a:pPr marL="342900" lvl="1" indent="-342900">
              <a:spcAft>
                <a:spcPts val="1600"/>
              </a:spcAft>
              <a:buFont typeface="Wingdings" panose="05000000000000000000" pitchFamily="2" charset="2"/>
              <a:buChar char="q"/>
            </a:pPr>
            <a:r>
              <a:rPr lang="en-US" sz="2400" b="1" dirty="0">
                <a:solidFill>
                  <a:srgbClr val="FFFF00"/>
                </a:solidFill>
                <a:sym typeface="Arial" panose="020B0604020202020204" pitchFamily="34" charset="0"/>
              </a:rPr>
              <a:t>Bachelor’s Walk Bus Gate</a:t>
            </a:r>
            <a:r>
              <a:rPr lang="en-US" sz="2400" dirty="0">
                <a:solidFill>
                  <a:srgbClr val="FFFF00"/>
                </a:solidFill>
                <a:sym typeface="Arial" panose="020B0604020202020204" pitchFamily="34" charset="0"/>
              </a:rPr>
              <a:t>: </a:t>
            </a:r>
            <a:r>
              <a:rPr lang="en-US" sz="2400" dirty="0">
                <a:solidFill>
                  <a:schemeClr val="bg1"/>
                </a:solidFill>
                <a:sym typeface="Arial" panose="020B0604020202020204" pitchFamily="34" charset="0"/>
              </a:rPr>
              <a:t>Bus gate on Bachelor’s Walk close to O’Connell Bridge for public transport, taxis, cyclists and pedestrians only.</a:t>
            </a:r>
          </a:p>
          <a:p>
            <a:pPr marL="342900" lvl="1" indent="-342900">
              <a:spcAft>
                <a:spcPts val="1600"/>
              </a:spcAft>
              <a:buFont typeface="Wingdings" panose="05000000000000000000" pitchFamily="2" charset="2"/>
              <a:buChar char="q"/>
            </a:pPr>
            <a:r>
              <a:rPr lang="en-US" sz="2400" b="1" dirty="0">
                <a:solidFill>
                  <a:srgbClr val="FFFF00"/>
                </a:solidFill>
                <a:sym typeface="Arial" panose="020B0604020202020204" pitchFamily="34" charset="0"/>
              </a:rPr>
              <a:t>Aston Quay Bus Gate: </a:t>
            </a:r>
            <a:r>
              <a:rPr lang="en-US" sz="2400" dirty="0">
                <a:solidFill>
                  <a:schemeClr val="bg1"/>
                </a:solidFill>
                <a:sym typeface="Arial" panose="020B0604020202020204" pitchFamily="34" charset="0"/>
              </a:rPr>
              <a:t>Bus gate on Aston Quay close to O’Connell Bridge, for east-west movement to public transport, taxis, cyclists and pedestrians.</a:t>
            </a:r>
          </a:p>
          <a:p>
            <a:pPr marL="342900" lvl="1" indent="-342900">
              <a:spcAft>
                <a:spcPts val="1600"/>
              </a:spcAft>
              <a:buFont typeface="Wingdings" panose="05000000000000000000" pitchFamily="2" charset="2"/>
              <a:buChar char="q"/>
            </a:pPr>
            <a:r>
              <a:rPr lang="en-US" sz="2400" b="1" dirty="0">
                <a:solidFill>
                  <a:srgbClr val="FFFF00"/>
                </a:solidFill>
                <a:sym typeface="Arial" panose="020B0604020202020204" pitchFamily="34" charset="0"/>
              </a:rPr>
              <a:t>Westland Row – Left Turn PT only</a:t>
            </a:r>
            <a:r>
              <a:rPr lang="en-US" sz="2400" dirty="0">
                <a:solidFill>
                  <a:srgbClr val="FFFF00"/>
                </a:solidFill>
                <a:sym typeface="Arial" panose="020B0604020202020204" pitchFamily="34" charset="0"/>
              </a:rPr>
              <a:t>: </a:t>
            </a:r>
            <a:r>
              <a:rPr lang="en-US" sz="2400" dirty="0">
                <a:solidFill>
                  <a:schemeClr val="bg1"/>
                </a:solidFill>
                <a:sym typeface="Arial" panose="020B0604020202020204" pitchFamily="34" charset="0"/>
              </a:rPr>
              <a:t>Bus only left turn Westland Row to Pearse Street. </a:t>
            </a:r>
          </a:p>
          <a:p>
            <a:pPr marL="342900" lvl="1" indent="-342900">
              <a:spcAft>
                <a:spcPts val="1600"/>
              </a:spcAft>
              <a:buFont typeface="Wingdings" panose="05000000000000000000" pitchFamily="2" charset="2"/>
              <a:buChar char="q"/>
            </a:pPr>
            <a:r>
              <a:rPr lang="en-US" sz="2400" b="1" dirty="0">
                <a:solidFill>
                  <a:srgbClr val="FFFF00"/>
                </a:solidFill>
                <a:sym typeface="Arial" panose="020B0604020202020204" pitchFamily="34" charset="0"/>
              </a:rPr>
              <a:t>Two Way Pearse Street  Westland Row to </a:t>
            </a:r>
            <a:r>
              <a:rPr lang="en-US" sz="2400" b="1" dirty="0" err="1">
                <a:solidFill>
                  <a:srgbClr val="FFFF00"/>
                </a:solidFill>
                <a:sym typeface="Arial" panose="020B0604020202020204" pitchFamily="34" charset="0"/>
              </a:rPr>
              <a:t>Sandwith</a:t>
            </a:r>
            <a:r>
              <a:rPr lang="en-US" sz="2400" b="1" dirty="0">
                <a:solidFill>
                  <a:srgbClr val="FFFF00"/>
                </a:solidFill>
                <a:sym typeface="Arial" panose="020B0604020202020204" pitchFamily="34" charset="0"/>
              </a:rPr>
              <a:t> Street:</a:t>
            </a:r>
            <a:r>
              <a:rPr lang="en-US" sz="2400" dirty="0">
                <a:solidFill>
                  <a:schemeClr val="bg1"/>
                </a:solidFill>
                <a:sym typeface="Arial" panose="020B0604020202020204" pitchFamily="34" charset="0"/>
              </a:rPr>
              <a:t> New right turn  at Westland Row to two way Pearse Street  – allows high sided vehicles a safe route under the railway bridge. </a:t>
            </a:r>
          </a:p>
          <a:p>
            <a:pPr marL="342900" lvl="1" indent="-342900">
              <a:spcAft>
                <a:spcPts val="1600"/>
              </a:spcAft>
              <a:buFont typeface="Wingdings" panose="05000000000000000000" pitchFamily="2" charset="2"/>
              <a:buChar char="q"/>
            </a:pPr>
            <a:r>
              <a:rPr lang="en-US" sz="2400" b="1" dirty="0">
                <a:solidFill>
                  <a:srgbClr val="FFFF00"/>
                </a:solidFill>
                <a:sym typeface="Arial" panose="020B0604020202020204" pitchFamily="34" charset="0"/>
              </a:rPr>
              <a:t>Pearse Street / Tara Street: </a:t>
            </a:r>
            <a:r>
              <a:rPr lang="en-US" sz="2400" dirty="0">
                <a:solidFill>
                  <a:schemeClr val="bg1"/>
                </a:solidFill>
                <a:sym typeface="Arial" panose="020B0604020202020204" pitchFamily="34" charset="0"/>
              </a:rPr>
              <a:t>The implementation of the changes at Westland Row / Pearse Street  will  reduce traffic on Pearse Street and Tara Street allowing reduction in traffic lanes providing scope for increased pedestrian space and safe cycling provision</a:t>
            </a:r>
            <a:r>
              <a:rPr lang="en-US" sz="2000" dirty="0">
                <a:solidFill>
                  <a:schemeClr val="bg1"/>
                </a:solidFill>
                <a:sym typeface="Arial" panose="020B0604020202020204" pitchFamily="34" charset="0"/>
              </a:rPr>
              <a:t>. </a:t>
            </a:r>
          </a:p>
        </p:txBody>
      </p:sp>
      <p:sp>
        <p:nvSpPr>
          <p:cNvPr id="5" name="Slide Number Placeholder 3"/>
          <p:cNvSpPr>
            <a:spLocks noGrp="1"/>
          </p:cNvSpPr>
          <p:nvPr>
            <p:ph type="sldNum" sz="quarter" idx="12"/>
          </p:nvPr>
        </p:nvSpPr>
        <p:spPr>
          <a:xfrm>
            <a:off x="10972799" y="6546950"/>
            <a:ext cx="968141" cy="311050"/>
          </a:xfrm>
        </p:spPr>
        <p:txBody>
          <a:bodyPr/>
          <a:lstStyle/>
          <a:p>
            <a:r>
              <a:rPr lang="en-GB" dirty="0"/>
              <a:t> </a:t>
            </a:r>
            <a:r>
              <a:rPr lang="en-GB" sz="1400" b="1" dirty="0"/>
              <a:t>Slide </a:t>
            </a:r>
            <a:fld id="{8852653C-068C-4B11-A02B-016E78A5EA48}" type="slidenum">
              <a:rPr lang="en-GB" sz="1400" b="1" smtClean="0"/>
              <a:t>19</a:t>
            </a:fld>
            <a:endParaRPr lang="en-GB" sz="1400" b="1" dirty="0"/>
          </a:p>
        </p:txBody>
      </p:sp>
    </p:spTree>
    <p:extLst>
      <p:ext uri="{BB962C8B-B14F-4D97-AF65-F5344CB8AC3E}">
        <p14:creationId xmlns:p14="http://schemas.microsoft.com/office/powerpoint/2010/main" val="3825300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0"/>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3067577" y="178549"/>
            <a:ext cx="6708627" cy="424732"/>
          </a:xfrm>
          <a:prstGeom prst="rect">
            <a:avLst/>
          </a:prstGeom>
          <a:noFill/>
        </p:spPr>
        <p:txBody>
          <a:bodyPr wrap="square" rtlCol="0" anchor="ctr">
            <a:spAutoFit/>
          </a:bodyPr>
          <a:lstStyle/>
          <a:p>
            <a:r>
              <a:rPr lang="en-IE" sz="2160" b="1" i="1" dirty="0">
                <a:solidFill>
                  <a:schemeClr val="bg1"/>
                </a:solidFill>
                <a:latin typeface="Trebuchet MS"/>
              </a:rPr>
              <a:t>City Centre Transport Study 2016  </a:t>
            </a:r>
          </a:p>
        </p:txBody>
      </p:sp>
      <p:sp>
        <p:nvSpPr>
          <p:cNvPr id="11" name="Slide Number Placeholder 3"/>
          <p:cNvSpPr>
            <a:spLocks noGrp="1"/>
          </p:cNvSpPr>
          <p:nvPr>
            <p:ph type="sldNum" sz="quarter" idx="12"/>
          </p:nvPr>
        </p:nvSpPr>
        <p:spPr>
          <a:xfrm>
            <a:off x="10972799" y="6400800"/>
            <a:ext cx="968141" cy="311050"/>
          </a:xfrm>
        </p:spPr>
        <p:txBody>
          <a:bodyPr/>
          <a:lstStyle/>
          <a:p>
            <a:r>
              <a:rPr lang="en-GB" dirty="0"/>
              <a:t> </a:t>
            </a:r>
            <a:r>
              <a:rPr lang="en-GB" sz="1400" b="1" dirty="0"/>
              <a:t>Slide </a:t>
            </a:r>
            <a:fld id="{8852653C-068C-4B11-A02B-016E78A5EA48}" type="slidenum">
              <a:rPr lang="en-GB" sz="1400" b="1" smtClean="0"/>
              <a:t>2</a:t>
            </a:fld>
            <a:endParaRPr lang="en-GB" sz="1400" b="1" dirty="0"/>
          </a:p>
        </p:txBody>
      </p:sp>
      <p:sp>
        <p:nvSpPr>
          <p:cNvPr id="3" name="TextBox 2"/>
          <p:cNvSpPr txBox="1"/>
          <p:nvPr/>
        </p:nvSpPr>
        <p:spPr>
          <a:xfrm>
            <a:off x="457200" y="4898482"/>
            <a:ext cx="10515599" cy="1600438"/>
          </a:xfrm>
          <a:prstGeom prst="rect">
            <a:avLst/>
          </a:prstGeom>
          <a:solidFill>
            <a:schemeClr val="accent1"/>
          </a:solidFill>
        </p:spPr>
        <p:txBody>
          <a:bodyPr wrap="square" rtlCol="0">
            <a:spAutoFit/>
          </a:bodyPr>
          <a:lstStyle/>
          <a:p>
            <a:r>
              <a:rPr lang="en-IE" sz="2000" b="1" dirty="0">
                <a:solidFill>
                  <a:schemeClr val="bg1"/>
                </a:solidFill>
              </a:rPr>
              <a:t>2015:  Dublin City Council and the NTA published a draft City Centre Study which set out a series of proposals and objectives for City Centre Transport until 2023 </a:t>
            </a:r>
          </a:p>
          <a:p>
            <a:endParaRPr lang="en-IE" sz="2000" b="1" dirty="0">
              <a:solidFill>
                <a:schemeClr val="bg1"/>
              </a:solidFill>
            </a:endParaRPr>
          </a:p>
          <a:p>
            <a:r>
              <a:rPr lang="en-IE" sz="2000" b="1" dirty="0">
                <a:solidFill>
                  <a:schemeClr val="bg1"/>
                </a:solidFill>
              </a:rPr>
              <a:t>2016: A final report was published following an extensive consultation process </a:t>
            </a:r>
          </a:p>
          <a:p>
            <a:endParaRPr lang="en-IE" dirty="0">
              <a:solidFill>
                <a:schemeClr val="bg1"/>
              </a:solidFill>
            </a:endParaRPr>
          </a:p>
        </p:txBody>
      </p:sp>
      <p:pic>
        <p:nvPicPr>
          <p:cNvPr id="7" name="Picture 6" descr="Image of the cover of the 2016 Dublin City Centre Transport Study"/>
          <p:cNvPicPr>
            <a:picLocks noChangeAspect="1"/>
          </p:cNvPicPr>
          <p:nvPr/>
        </p:nvPicPr>
        <p:blipFill>
          <a:blip r:embed="rId3"/>
          <a:stretch>
            <a:fillRect/>
          </a:stretch>
        </p:blipFill>
        <p:spPr>
          <a:xfrm>
            <a:off x="3837171" y="710420"/>
            <a:ext cx="3422964" cy="4047318"/>
          </a:xfrm>
          <a:prstGeom prst="rect">
            <a:avLst/>
          </a:prstGeom>
        </p:spPr>
      </p:pic>
    </p:spTree>
    <p:extLst>
      <p:ext uri="{BB962C8B-B14F-4D97-AF65-F5344CB8AC3E}">
        <p14:creationId xmlns:p14="http://schemas.microsoft.com/office/powerpoint/2010/main" val="4068326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3241544" y="116378"/>
            <a:ext cx="6256440" cy="424732"/>
          </a:xfrm>
          <a:prstGeom prst="rect">
            <a:avLst/>
          </a:prstGeom>
          <a:noFill/>
        </p:spPr>
        <p:txBody>
          <a:bodyPr wrap="square" rtlCol="0" anchor="ctr">
            <a:spAutoFit/>
          </a:bodyPr>
          <a:lstStyle/>
          <a:p>
            <a:r>
              <a:rPr lang="en-US" sz="2160" b="1" i="1" dirty="0">
                <a:solidFill>
                  <a:schemeClr val="bg1"/>
                </a:solidFill>
                <a:latin typeface="Trebuchet MS"/>
              </a:rPr>
              <a:t>Proposed Traffic Management changes </a:t>
            </a:r>
            <a:endParaRPr lang="en-IE" sz="2160" b="1" i="1" dirty="0">
              <a:solidFill>
                <a:schemeClr val="bg1"/>
              </a:solidFill>
              <a:latin typeface="Trebuchet MS"/>
            </a:endParaRPr>
          </a:p>
        </p:txBody>
      </p:sp>
      <p:sp>
        <p:nvSpPr>
          <p:cNvPr id="6" name="Rectangle 5"/>
          <p:cNvSpPr/>
          <p:nvPr/>
        </p:nvSpPr>
        <p:spPr>
          <a:xfrm>
            <a:off x="34490" y="867688"/>
            <a:ext cx="11906450" cy="4770537"/>
          </a:xfrm>
          <a:prstGeom prst="rect">
            <a:avLst/>
          </a:prstGeom>
        </p:spPr>
        <p:txBody>
          <a:bodyPr wrap="square">
            <a:spAutoFit/>
          </a:bodyPr>
          <a:lstStyle/>
          <a:p>
            <a:pPr lvl="1" indent="-457200">
              <a:spcAft>
                <a:spcPts val="1600"/>
              </a:spcAft>
              <a:buFont typeface="Wingdings" panose="05000000000000000000" pitchFamily="2" charset="2"/>
              <a:buChar char="q"/>
            </a:pPr>
            <a:r>
              <a:rPr lang="en-US" sz="2000" b="1" dirty="0">
                <a:solidFill>
                  <a:srgbClr val="FFFF00"/>
                </a:solidFill>
                <a:sym typeface="Arial" panose="020B0604020202020204" pitchFamily="34" charset="0"/>
              </a:rPr>
              <a:t> </a:t>
            </a:r>
            <a:r>
              <a:rPr lang="en-US" sz="2400" b="1" dirty="0">
                <a:solidFill>
                  <a:srgbClr val="FFFF00"/>
                </a:solidFill>
                <a:sym typeface="Arial" panose="020B0604020202020204" pitchFamily="34" charset="0"/>
              </a:rPr>
              <a:t>Beresford Place / Custom House Quay: </a:t>
            </a:r>
            <a:r>
              <a:rPr lang="en-US" sz="2400" dirty="0">
                <a:solidFill>
                  <a:schemeClr val="bg1"/>
                </a:solidFill>
                <a:sym typeface="Arial" panose="020B0604020202020204" pitchFamily="34" charset="0"/>
              </a:rPr>
              <a:t>The implementation of the traffic management changes proposed on the Quays and Pearse Street will allow for significant changes around this area. </a:t>
            </a:r>
          </a:p>
          <a:p>
            <a:pPr lvl="1" indent="-457200">
              <a:spcAft>
                <a:spcPts val="1600"/>
              </a:spcAft>
              <a:buFont typeface="Wingdings" panose="05000000000000000000" pitchFamily="2" charset="2"/>
              <a:buChar char="q"/>
            </a:pPr>
            <a:r>
              <a:rPr lang="en-US" sz="2400" b="1" dirty="0">
                <a:solidFill>
                  <a:srgbClr val="FFFF00"/>
                </a:solidFill>
                <a:sym typeface="Arial" panose="020B0604020202020204" pitchFamily="34" charset="0"/>
              </a:rPr>
              <a:t>College Green / Dame Street: </a:t>
            </a:r>
            <a:r>
              <a:rPr lang="en-US" sz="2400" dirty="0">
                <a:solidFill>
                  <a:schemeClr val="bg1"/>
                </a:solidFill>
                <a:sym typeface="Arial" panose="020B0604020202020204" pitchFamily="34" charset="0"/>
              </a:rPr>
              <a:t>Implementation of proposals to make College Green and Dame Street traffic free (except for access and deliveries).</a:t>
            </a:r>
          </a:p>
          <a:p>
            <a:pPr lvl="1" indent="-457200">
              <a:spcAft>
                <a:spcPts val="1600"/>
              </a:spcAft>
              <a:buFont typeface="Wingdings" panose="05000000000000000000" pitchFamily="2" charset="2"/>
              <a:buChar char="q"/>
            </a:pPr>
            <a:r>
              <a:rPr lang="en-US" sz="2400" b="1" dirty="0">
                <a:solidFill>
                  <a:srgbClr val="FFFF00"/>
                </a:solidFill>
                <a:sym typeface="Arial" panose="020B0604020202020204" pitchFamily="34" charset="0"/>
              </a:rPr>
              <a:t>Parliament Street: </a:t>
            </a:r>
            <a:r>
              <a:rPr lang="en-US" sz="2400" dirty="0">
                <a:solidFill>
                  <a:schemeClr val="bg1"/>
                </a:solidFill>
                <a:sym typeface="Arial" panose="020B0604020202020204" pitchFamily="34" charset="0"/>
              </a:rPr>
              <a:t>Parliament Street to be made traffic free, once Bus Network changes are complete,  Cycle link to Capel Street. </a:t>
            </a:r>
          </a:p>
          <a:p>
            <a:pPr lvl="1" indent="-457200">
              <a:spcAft>
                <a:spcPts val="1600"/>
              </a:spcAft>
              <a:buFont typeface="Wingdings" panose="05000000000000000000" pitchFamily="2" charset="2"/>
              <a:buChar char="q"/>
            </a:pPr>
            <a:r>
              <a:rPr lang="en-US" sz="2400" b="1" dirty="0">
                <a:solidFill>
                  <a:srgbClr val="FFFF00"/>
                </a:solidFill>
                <a:sym typeface="Arial" panose="020B0604020202020204" pitchFamily="34" charset="0"/>
              </a:rPr>
              <a:t>Other Local Interventions:</a:t>
            </a:r>
            <a:r>
              <a:rPr lang="en-US" sz="2400" dirty="0">
                <a:solidFill>
                  <a:srgbClr val="FFFF00"/>
                </a:solidFill>
                <a:sym typeface="Arial" panose="020B0604020202020204" pitchFamily="34" charset="0"/>
              </a:rPr>
              <a:t> </a:t>
            </a:r>
            <a:r>
              <a:rPr lang="en-US" sz="2400" dirty="0">
                <a:solidFill>
                  <a:schemeClr val="bg1"/>
                </a:solidFill>
                <a:sym typeface="Arial" panose="020B0604020202020204" pitchFamily="34" charset="0"/>
              </a:rPr>
              <a:t>The above earlier phases of changes open up potential other more localised traffic changes, giving rise to extra space for sustainable modes and public realm enhancements. These include locations such as Lincoln Place (subject to bus turning movement confirmation), Christchurch Place and others.</a:t>
            </a:r>
            <a:endParaRPr lang="en-IE" sz="2400" dirty="0">
              <a:solidFill>
                <a:schemeClr val="bg1"/>
              </a:solidFill>
              <a:sym typeface="Arial" panose="020B0604020202020204" pitchFamily="34" charset="0"/>
            </a:endParaRPr>
          </a:p>
        </p:txBody>
      </p:sp>
      <p:sp>
        <p:nvSpPr>
          <p:cNvPr id="5" name="Slide Number Placeholder 3"/>
          <p:cNvSpPr>
            <a:spLocks noGrp="1"/>
          </p:cNvSpPr>
          <p:nvPr>
            <p:ph type="sldNum" sz="quarter" idx="12"/>
          </p:nvPr>
        </p:nvSpPr>
        <p:spPr>
          <a:xfrm>
            <a:off x="10972799" y="6546950"/>
            <a:ext cx="968141" cy="311050"/>
          </a:xfrm>
        </p:spPr>
        <p:txBody>
          <a:bodyPr/>
          <a:lstStyle/>
          <a:p>
            <a:r>
              <a:rPr lang="en-GB" dirty="0"/>
              <a:t> </a:t>
            </a:r>
            <a:r>
              <a:rPr lang="en-GB" sz="1400" b="1" dirty="0"/>
              <a:t>Slide </a:t>
            </a:r>
            <a:fld id="{8852653C-068C-4B11-A02B-016E78A5EA48}" type="slidenum">
              <a:rPr lang="en-GB" sz="1400" b="1" smtClean="0"/>
              <a:t>20</a:t>
            </a:fld>
            <a:endParaRPr lang="en-GB" sz="1400" b="1" dirty="0"/>
          </a:p>
        </p:txBody>
      </p:sp>
    </p:spTree>
    <p:extLst>
      <p:ext uri="{BB962C8B-B14F-4D97-AF65-F5344CB8AC3E}">
        <p14:creationId xmlns:p14="http://schemas.microsoft.com/office/powerpoint/2010/main" val="388361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descr="graph showing changes in mode in the Capel Street area between April 22 and May 23 with increases in walking and cycling and decreases in vehicles. "/>
          <p:cNvSpPr txBox="1"/>
          <p:nvPr/>
        </p:nvSpPr>
        <p:spPr>
          <a:xfrm>
            <a:off x="0" y="0"/>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99" name="Content Placeholder 2"/>
          <p:cNvSpPr>
            <a:spLocks noGrp="1"/>
          </p:cNvSpPr>
          <p:nvPr>
            <p:ph idx="1"/>
          </p:nvPr>
        </p:nvSpPr>
        <p:spPr>
          <a:xfrm>
            <a:off x="8616966" y="747767"/>
            <a:ext cx="3323974" cy="4351337"/>
          </a:xfrm>
        </p:spPr>
        <p:txBody>
          <a:bodyPr>
            <a:normAutofit/>
          </a:bodyPr>
          <a:lstStyle/>
          <a:p>
            <a:r>
              <a:rPr lang="en-IE" altLang="en-US" sz="2000" dirty="0">
                <a:solidFill>
                  <a:schemeClr val="bg1"/>
                </a:solidFill>
              </a:rPr>
              <a:t>Implemented in May 2022, multiple changes around the area made initially, as problems developed. </a:t>
            </a:r>
          </a:p>
          <a:p>
            <a:r>
              <a:rPr lang="en-IE" altLang="en-US" sz="2000" dirty="0">
                <a:solidFill>
                  <a:schemeClr val="bg1"/>
                </a:solidFill>
              </a:rPr>
              <a:t>Changes once bedded down, allowed Mary Street to be added and will allow the proposal in Parliament Street to be implemented. </a:t>
            </a:r>
          </a:p>
          <a:p>
            <a:r>
              <a:rPr lang="en-IE" altLang="en-US" sz="2000" dirty="0">
                <a:solidFill>
                  <a:schemeClr val="bg1"/>
                </a:solidFill>
              </a:rPr>
              <a:t>Work now underway on streetscape enhancements for walking and cycling. </a:t>
            </a:r>
          </a:p>
          <a:p>
            <a:pPr marL="0" indent="0">
              <a:buNone/>
            </a:pPr>
            <a:endParaRPr lang="en-IE" altLang="en-US" dirty="0"/>
          </a:p>
          <a:p>
            <a:endParaRPr lang="en-IE" altLang="en-US" dirty="0"/>
          </a:p>
        </p:txBody>
      </p:sp>
      <p:pic>
        <p:nvPicPr>
          <p:cNvPr id="4101" name="Chart 1" descr="Graph showing mode change on Capel Street area from April 22 to May 23. The graph shows an increase in cycling and pedestrians and decrease in vehicl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71" y="482920"/>
            <a:ext cx="8186259" cy="544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431627" y="-40412"/>
            <a:ext cx="3453784" cy="461665"/>
          </a:xfrm>
          <a:prstGeom prst="rect">
            <a:avLst/>
          </a:prstGeom>
          <a:noFill/>
        </p:spPr>
        <p:txBody>
          <a:bodyPr wrap="square" rtlCol="0" anchor="ctr">
            <a:spAutoFit/>
          </a:bodyPr>
          <a:lstStyle/>
          <a:p>
            <a:r>
              <a:rPr lang="en-US" sz="2400" b="1" i="1" dirty="0">
                <a:solidFill>
                  <a:schemeClr val="bg1"/>
                </a:solidFill>
                <a:latin typeface="Trebuchet MS"/>
              </a:rPr>
              <a:t>Capel Street Example</a:t>
            </a:r>
            <a:endParaRPr lang="en-IE" sz="2400" b="1" i="1" dirty="0">
              <a:solidFill>
                <a:schemeClr val="bg1"/>
              </a:solidFill>
              <a:latin typeface="Trebuchet MS"/>
            </a:endParaRPr>
          </a:p>
        </p:txBody>
      </p:sp>
      <p:sp>
        <p:nvSpPr>
          <p:cNvPr id="6" name="Slide Number Placeholder 3"/>
          <p:cNvSpPr>
            <a:spLocks noGrp="1"/>
          </p:cNvSpPr>
          <p:nvPr>
            <p:ph type="sldNum" sz="quarter" idx="12"/>
          </p:nvPr>
        </p:nvSpPr>
        <p:spPr>
          <a:xfrm>
            <a:off x="10972799" y="6410425"/>
            <a:ext cx="968141" cy="311050"/>
          </a:xfrm>
        </p:spPr>
        <p:txBody>
          <a:bodyPr/>
          <a:lstStyle/>
          <a:p>
            <a:r>
              <a:rPr lang="en-GB" dirty="0"/>
              <a:t> </a:t>
            </a:r>
            <a:r>
              <a:rPr lang="en-GB" sz="1400" b="1" dirty="0"/>
              <a:t>Slide </a:t>
            </a:r>
            <a:fld id="{8852653C-068C-4B11-A02B-016E78A5EA48}" type="slidenum">
              <a:rPr lang="en-GB" sz="1400" b="1" smtClean="0"/>
              <a:t>21</a:t>
            </a:fld>
            <a:endParaRPr lang="en-GB" sz="1400" b="1" dirty="0"/>
          </a:p>
        </p:txBody>
      </p:sp>
    </p:spTree>
    <p:extLst>
      <p:ext uri="{BB962C8B-B14F-4D97-AF65-F5344CB8AC3E}">
        <p14:creationId xmlns:p14="http://schemas.microsoft.com/office/powerpoint/2010/main" val="2002141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p:cNvPicPr>
            <a:picLocks noChangeAspect="1"/>
          </p:cNvPicPr>
          <p:nvPr/>
        </p:nvPicPr>
        <p:blipFill>
          <a:blip r:embed="rId2"/>
          <a:stretch>
            <a:fillRect/>
          </a:stretch>
        </p:blipFill>
        <p:spPr>
          <a:xfrm>
            <a:off x="-1" y="6431271"/>
            <a:ext cx="1770611" cy="426730"/>
          </a:xfrm>
          <a:prstGeom prst="rect">
            <a:avLst/>
          </a:prstGeom>
        </p:spPr>
      </p:pic>
      <p:sp>
        <p:nvSpPr>
          <p:cNvPr id="9" name="TextBox 8"/>
          <p:cNvSpPr txBox="1"/>
          <p:nvPr/>
        </p:nvSpPr>
        <p:spPr>
          <a:xfrm>
            <a:off x="2177018" y="152804"/>
            <a:ext cx="7773171" cy="4247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160" b="1" i="1" u="none" strike="noStrike" kern="1200" cap="none" spc="0" normalizeH="0" baseline="0" noProof="0" dirty="0">
                <a:ln>
                  <a:noFill/>
                </a:ln>
                <a:solidFill>
                  <a:srgbClr val="E7E6E6"/>
                </a:solidFill>
                <a:effectLst/>
                <a:uLnTx/>
                <a:uFillTx/>
                <a:latin typeface="Trebuchet MS"/>
                <a:ea typeface="+mn-ea"/>
                <a:cs typeface="+mn-cs"/>
              </a:rPr>
              <a:t>Developing the Solution - Opportunities for Dublin City </a:t>
            </a:r>
          </a:p>
        </p:txBody>
      </p:sp>
      <p:sp>
        <p:nvSpPr>
          <p:cNvPr id="6" name="Rectangle 5"/>
          <p:cNvSpPr/>
          <p:nvPr/>
        </p:nvSpPr>
        <p:spPr>
          <a:xfrm>
            <a:off x="113786" y="1174906"/>
            <a:ext cx="4126464" cy="4621265"/>
          </a:xfrm>
          <a:prstGeom prst="rect">
            <a:avLst/>
          </a:prstGeom>
        </p:spPr>
        <p:txBody>
          <a:bodyPr wrap="square">
            <a:spAutoFit/>
          </a:bodyPr>
          <a:lstStyle/>
          <a:p>
            <a:pPr marL="308610" marR="0" lvl="0" indent="-30861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srgbClr val="E7E6E6"/>
                </a:solidFill>
                <a:effectLst/>
                <a:uLnTx/>
                <a:uFillTx/>
                <a:latin typeface="Calibri" panose="020F0502020204030204"/>
                <a:ea typeface="+mn-ea"/>
                <a:cs typeface="+mn-cs"/>
                <a:sym typeface="Arial" panose="020B0604020202020204" pitchFamily="34" charset="0"/>
              </a:rPr>
              <a:t>As</a:t>
            </a:r>
            <a:r>
              <a:rPr kumimoji="0" lang="en-IE" sz="1800" b="0" i="0" u="none" strike="noStrike" kern="1200" cap="none" spc="0" normalizeH="0" noProof="0" dirty="0">
                <a:ln>
                  <a:noFill/>
                </a:ln>
                <a:solidFill>
                  <a:srgbClr val="E7E6E6"/>
                </a:solidFill>
                <a:effectLst/>
                <a:uLnTx/>
                <a:uFillTx/>
                <a:latin typeface="Calibri" panose="020F0502020204030204"/>
                <a:ea typeface="+mn-ea"/>
                <a:cs typeface="+mn-cs"/>
                <a:sym typeface="Arial" panose="020B0604020202020204" pitchFamily="34" charset="0"/>
              </a:rPr>
              <a:t> the Traffic volumes decrease, </a:t>
            </a:r>
            <a:r>
              <a:rPr kumimoji="0" lang="en-IE" sz="1800" b="0" i="0" u="none" strike="noStrike" kern="1200" cap="none" spc="0" normalizeH="0" baseline="0" noProof="0" dirty="0">
                <a:ln>
                  <a:noFill/>
                </a:ln>
                <a:solidFill>
                  <a:srgbClr val="E7E6E6"/>
                </a:solidFill>
                <a:effectLst/>
                <a:uLnTx/>
                <a:uFillTx/>
                <a:latin typeface="Calibri" panose="020F0502020204030204"/>
                <a:ea typeface="+mn-ea"/>
                <a:cs typeface="+mn-cs"/>
                <a:sym typeface="Arial" panose="020B0604020202020204" pitchFamily="34" charset="0"/>
              </a:rPr>
              <a:t>significant</a:t>
            </a:r>
            <a:r>
              <a:rPr kumimoji="0" lang="en-IE" sz="1800" b="0" i="0" u="none" strike="noStrike" kern="1200" cap="none" spc="0" normalizeH="0" noProof="0" dirty="0">
                <a:ln>
                  <a:noFill/>
                </a:ln>
                <a:solidFill>
                  <a:srgbClr val="E7E6E6"/>
                </a:solidFill>
                <a:effectLst/>
                <a:uLnTx/>
                <a:uFillTx/>
                <a:latin typeface="Calibri" panose="020F0502020204030204"/>
                <a:ea typeface="+mn-ea"/>
                <a:cs typeface="+mn-cs"/>
                <a:sym typeface="Arial" panose="020B0604020202020204" pitchFamily="34" charset="0"/>
              </a:rPr>
              <a:t> opportunities become available to reimagine parts of the city. </a:t>
            </a:r>
            <a:endParaRPr kumimoji="0" lang="en-IE" sz="1800" b="0" i="0" u="none" strike="noStrike" kern="1200" cap="none" spc="0" normalizeH="0" baseline="0" noProof="0" dirty="0">
              <a:ln>
                <a:noFill/>
              </a:ln>
              <a:solidFill>
                <a:srgbClr val="E7E6E6"/>
              </a:solidFill>
              <a:effectLst/>
              <a:uLnTx/>
              <a:uFillTx/>
              <a:latin typeface="Calibri" panose="020F0502020204030204"/>
              <a:ea typeface="+mn-ea"/>
              <a:cs typeface="+mn-cs"/>
              <a:sym typeface="Arial" panose="020B0604020202020204" pitchFamily="34" charset="0"/>
            </a:endParaRPr>
          </a:p>
          <a:p>
            <a:pPr marL="308610" marR="0" lvl="0" indent="-30861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srgbClr val="E7E6E6"/>
                </a:solidFill>
                <a:effectLst/>
                <a:uLnTx/>
                <a:uFillTx/>
                <a:latin typeface="Calibri" panose="020F0502020204030204"/>
                <a:ea typeface="+mn-ea"/>
                <a:cs typeface="+mn-cs"/>
                <a:sym typeface="Arial" panose="020B0604020202020204" pitchFamily="34" charset="0"/>
              </a:rPr>
              <a:t>The following represent a selection of conceptual </a:t>
            </a:r>
            <a:r>
              <a:rPr lang="en-IE" noProof="0" dirty="0">
                <a:solidFill>
                  <a:srgbClr val="E7E6E6"/>
                </a:solidFill>
                <a:latin typeface="Calibri" panose="020F0502020204030204"/>
                <a:sym typeface="Arial" panose="020B0604020202020204" pitchFamily="34" charset="0"/>
              </a:rPr>
              <a:t>projects which become possible as traffic volumes reduce. </a:t>
            </a:r>
          </a:p>
          <a:p>
            <a:pPr marL="308610" marR="0" lvl="0" indent="-30861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IE" dirty="0">
                <a:solidFill>
                  <a:srgbClr val="E7E6E6"/>
                </a:solidFill>
                <a:latin typeface="Calibri" panose="020F0502020204030204"/>
                <a:sym typeface="Arial" panose="020B0604020202020204" pitchFamily="34" charset="0"/>
              </a:rPr>
              <a:t>Several of these are proposed to be quickly implemented on an interim basis pending the more long term permanent implementation. </a:t>
            </a:r>
            <a:endParaRPr kumimoji="0" lang="en-IE" sz="1800" b="0" i="0" u="none" strike="noStrike" kern="1200" cap="none" spc="0" normalizeH="0" baseline="0" noProof="0" dirty="0">
              <a:ln>
                <a:noFill/>
              </a:ln>
              <a:solidFill>
                <a:srgbClr val="E7E6E6"/>
              </a:solidFill>
              <a:effectLst/>
              <a:uLnTx/>
              <a:uFillTx/>
              <a:latin typeface="Calibri" panose="020F0502020204030204"/>
              <a:ea typeface="+mn-ea"/>
              <a:cs typeface="+mn-cs"/>
              <a:sym typeface="Arial" panose="020B0604020202020204" pitchFamily="34" charset="0"/>
            </a:endParaRPr>
          </a:p>
          <a:p>
            <a:pPr marL="308610" marR="0" lvl="0" indent="-30861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kumimoji="0" lang="en-IE" sz="1800" b="0" i="0" u="none" strike="noStrike" kern="1200" cap="none" spc="0" normalizeH="0" baseline="0" noProof="0" dirty="0">
              <a:ln>
                <a:noFill/>
              </a:ln>
              <a:solidFill>
                <a:srgbClr val="E7E6E6"/>
              </a:solidFill>
              <a:effectLst/>
              <a:uLnTx/>
              <a:uFillTx/>
              <a:latin typeface="Calibri" panose="020F0502020204030204"/>
              <a:ea typeface="+mn-ea"/>
              <a:cs typeface="+mn-cs"/>
              <a:sym typeface="Arial" panose="020B0604020202020204" pitchFamily="34" charset="0"/>
            </a:endParaRPr>
          </a:p>
          <a:p>
            <a:pPr marL="720090" marR="0" lvl="1" indent="-308610"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endParaRPr kumimoji="0" lang="en-IE" sz="144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pitchFamily="34" charset="0"/>
            </a:endParaRPr>
          </a:p>
          <a:p>
            <a:pPr marL="308610" marR="0" lvl="0" indent="-308610"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endParaRPr kumimoji="0" lang="en-IE" sz="144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8B87AB-4E87-4CB1-9087-2855C2859D4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3"/>
          <a:srcRect l="5109" t="4590" b="1798"/>
          <a:stretch/>
        </p:blipFill>
        <p:spPr>
          <a:xfrm>
            <a:off x="-1" y="5578764"/>
            <a:ext cx="1757919" cy="852506"/>
          </a:xfrm>
          <a:prstGeom prst="rect">
            <a:avLst/>
          </a:prstGeom>
        </p:spPr>
      </p:pic>
      <p:pic>
        <p:nvPicPr>
          <p:cNvPr id="3" name="Picture 2" descr="Map of 11 areas in Dublin City Centre where conceptual projects could take place. "/>
          <p:cNvPicPr>
            <a:picLocks noChangeAspect="1"/>
          </p:cNvPicPr>
          <p:nvPr/>
        </p:nvPicPr>
        <p:blipFill>
          <a:blip r:embed="rId4"/>
          <a:stretch>
            <a:fillRect/>
          </a:stretch>
        </p:blipFill>
        <p:spPr>
          <a:xfrm>
            <a:off x="4473312" y="1470028"/>
            <a:ext cx="6600825" cy="4457700"/>
          </a:xfrm>
          <a:prstGeom prst="rect">
            <a:avLst/>
          </a:prstGeom>
        </p:spPr>
      </p:pic>
    </p:spTree>
    <p:extLst>
      <p:ext uri="{BB962C8B-B14F-4D97-AF65-F5344CB8AC3E}">
        <p14:creationId xmlns:p14="http://schemas.microsoft.com/office/powerpoint/2010/main" val="3317620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rotWithShape="1">
          <a:blip r:embed="rId2"/>
          <a:srcRect l="5109" t="4590" b="1798"/>
          <a:stretch/>
        </p:blipFill>
        <p:spPr>
          <a:xfrm>
            <a:off x="-1" y="5201868"/>
            <a:ext cx="1757919" cy="1229402"/>
          </a:xfrm>
          <a:prstGeom prst="rect">
            <a:avLst/>
          </a:prstGeom>
        </p:spPr>
      </p:pic>
      <p:pic>
        <p:nvPicPr>
          <p:cNvPr id="11" name="Picture 10"/>
          <p:cNvPicPr>
            <a:picLocks noChangeAspect="1"/>
          </p:cNvPicPr>
          <p:nvPr/>
        </p:nvPicPr>
        <p:blipFill>
          <a:blip r:embed="rId3"/>
          <a:stretch>
            <a:fillRect/>
          </a:stretch>
        </p:blipFill>
        <p:spPr>
          <a:xfrm>
            <a:off x="0" y="6431270"/>
            <a:ext cx="1770614" cy="426731"/>
          </a:xfrm>
          <a:prstGeom prst="rect">
            <a:avLst/>
          </a:prstGeom>
        </p:spPr>
      </p:pic>
      <p:sp>
        <p:nvSpPr>
          <p:cNvPr id="9" name="TextBox 8"/>
          <p:cNvSpPr txBox="1"/>
          <p:nvPr/>
        </p:nvSpPr>
        <p:spPr>
          <a:xfrm>
            <a:off x="1290586" y="241176"/>
            <a:ext cx="8324558" cy="4247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160" b="1" i="1" u="none" strike="noStrike" kern="1200" cap="none" spc="0" normalizeH="0" baseline="0" noProof="0" dirty="0">
                <a:ln>
                  <a:noFill/>
                </a:ln>
                <a:solidFill>
                  <a:srgbClr val="E7E6E6"/>
                </a:solidFill>
                <a:effectLst/>
                <a:uLnTx/>
                <a:uFillTx/>
                <a:latin typeface="Trebuchet MS"/>
                <a:ea typeface="+mn-ea"/>
                <a:cs typeface="+mn-cs"/>
              </a:rPr>
              <a:t>Opportunities for Dublin City – College Green /Dame Street </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8B87AB-4E87-4CB1-9087-2855C2859D4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Computer generated image of  College Green  view towards Dame Street."/>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337" y="934443"/>
            <a:ext cx="5251888" cy="3608981"/>
          </a:xfrm>
          <a:prstGeom prst="rect">
            <a:avLst/>
          </a:prstGeom>
          <a:noFill/>
          <a:ln>
            <a:noFill/>
          </a:ln>
        </p:spPr>
      </p:pic>
      <p:pic>
        <p:nvPicPr>
          <p:cNvPr id="7" name="Picture 6" descr="Computer Generated image of South Great Georges Street  view towards Trinity-"/>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313608"/>
            <a:ext cx="6114198" cy="3182894"/>
          </a:xfrm>
          <a:prstGeom prst="rect">
            <a:avLst/>
          </a:prstGeom>
          <a:noFill/>
          <a:ln>
            <a:noFill/>
          </a:ln>
        </p:spPr>
      </p:pic>
      <p:pic>
        <p:nvPicPr>
          <p:cNvPr id="3" name="Picture 2" descr="Computer generated image of pedestrianised College Green with people walking and sitting on benches. "/>
          <p:cNvPicPr>
            <a:picLocks noChangeAspect="1"/>
          </p:cNvPicPr>
          <p:nvPr/>
        </p:nvPicPr>
        <p:blipFill>
          <a:blip r:embed="rId6"/>
          <a:stretch>
            <a:fillRect/>
          </a:stretch>
        </p:blipFill>
        <p:spPr>
          <a:xfrm>
            <a:off x="-1" y="961802"/>
            <a:ext cx="6835338" cy="2448200"/>
          </a:xfrm>
          <a:prstGeom prst="rect">
            <a:avLst/>
          </a:prstGeom>
        </p:spPr>
      </p:pic>
      <p:sp>
        <p:nvSpPr>
          <p:cNvPr id="5" name="TextBox 4"/>
          <p:cNvSpPr txBox="1"/>
          <p:nvPr/>
        </p:nvSpPr>
        <p:spPr>
          <a:xfrm>
            <a:off x="6114198" y="4926842"/>
            <a:ext cx="5973028" cy="1569660"/>
          </a:xfrm>
          <a:prstGeom prst="rect">
            <a:avLst/>
          </a:prstGeom>
          <a:noFill/>
        </p:spPr>
        <p:txBody>
          <a:bodyPr wrap="square" rtlCol="0">
            <a:spAutoFit/>
          </a:bodyPr>
          <a:lstStyle/>
          <a:p>
            <a:r>
              <a:rPr lang="en-IE" sz="2400" dirty="0">
                <a:solidFill>
                  <a:schemeClr val="bg1"/>
                </a:solidFill>
              </a:rPr>
              <a:t>Traffic Free in 2024/5  once Network Redesign has moved buses from the area.</a:t>
            </a:r>
          </a:p>
          <a:p>
            <a:endParaRPr lang="en-IE" sz="2400" dirty="0">
              <a:solidFill>
                <a:schemeClr val="bg1"/>
              </a:solidFill>
            </a:endParaRPr>
          </a:p>
          <a:p>
            <a:endParaRPr lang="en-IE" sz="2400" dirty="0">
              <a:solidFill>
                <a:schemeClr val="bg1"/>
              </a:solidFill>
            </a:endParaRPr>
          </a:p>
        </p:txBody>
      </p:sp>
    </p:spTree>
    <p:extLst>
      <p:ext uri="{BB962C8B-B14F-4D97-AF65-F5344CB8AC3E}">
        <p14:creationId xmlns:p14="http://schemas.microsoft.com/office/powerpoint/2010/main" val="3717917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0" y="3607724"/>
            <a:ext cx="1787236" cy="2851265"/>
            <a:chOff x="95168" y="2165230"/>
            <a:chExt cx="2384531" cy="4209692"/>
          </a:xfrm>
        </p:grpSpPr>
        <p:pic>
          <p:nvPicPr>
            <p:cNvPr id="6" name="Picture 5"/>
            <p:cNvPicPr>
              <a:picLocks noChangeAspect="1"/>
            </p:cNvPicPr>
            <p:nvPr/>
          </p:nvPicPr>
          <p:blipFill rotWithShape="1">
            <a:blip r:embed="rId2"/>
            <a:srcRect t="1312" b="7303"/>
            <a:stretch/>
          </p:blipFill>
          <p:spPr>
            <a:xfrm flipH="1">
              <a:off x="95168" y="2165230"/>
              <a:ext cx="2384531" cy="4209692"/>
            </a:xfrm>
            <a:prstGeom prst="rect">
              <a:avLst/>
            </a:prstGeom>
          </p:spPr>
        </p:pic>
        <p:sp>
          <p:nvSpPr>
            <p:cNvPr id="7" name="TextBox 6"/>
            <p:cNvSpPr txBox="1"/>
            <p:nvPr/>
          </p:nvSpPr>
          <p:spPr>
            <a:xfrm>
              <a:off x="534838" y="2268747"/>
              <a:ext cx="1716656" cy="24154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p:cNvPicPr>
            <a:picLocks noChangeAspect="1"/>
          </p:cNvPicPr>
          <p:nvPr/>
        </p:nvPicPr>
        <p:blipFill>
          <a:blip r:embed="rId3"/>
          <a:stretch>
            <a:fillRect/>
          </a:stretch>
        </p:blipFill>
        <p:spPr>
          <a:xfrm>
            <a:off x="0" y="6458989"/>
            <a:ext cx="1655598" cy="399011"/>
          </a:xfrm>
          <a:prstGeom prst="rect">
            <a:avLst/>
          </a:prstGeom>
        </p:spPr>
      </p:pic>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8B87AB-4E87-4CB1-9087-2855C2859D4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descr="Image of Parliament street as it currently is, facing City Hall ."/>
          <p:cNvPicPr>
            <a:picLocks noChangeAspect="1"/>
          </p:cNvPicPr>
          <p:nvPr/>
        </p:nvPicPr>
        <p:blipFill>
          <a:blip r:embed="rId4"/>
          <a:stretch>
            <a:fillRect/>
          </a:stretch>
        </p:blipFill>
        <p:spPr>
          <a:xfrm>
            <a:off x="8115531" y="5144655"/>
            <a:ext cx="2302163" cy="1377600"/>
          </a:xfrm>
          <a:prstGeom prst="rect">
            <a:avLst/>
          </a:prstGeom>
        </p:spPr>
      </p:pic>
      <p:sp>
        <p:nvSpPr>
          <p:cNvPr id="10" name="TextBox 9"/>
          <p:cNvSpPr txBox="1"/>
          <p:nvPr/>
        </p:nvSpPr>
        <p:spPr>
          <a:xfrm>
            <a:off x="2297837" y="137720"/>
            <a:ext cx="7157515" cy="4247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160" b="1" i="1" u="none" strike="noStrike" kern="1200" cap="none" spc="0" normalizeH="0" baseline="0" noProof="0" dirty="0">
                <a:ln>
                  <a:noFill/>
                </a:ln>
                <a:solidFill>
                  <a:srgbClr val="E7E6E6"/>
                </a:solidFill>
                <a:effectLst/>
                <a:uLnTx/>
                <a:uFillTx/>
                <a:latin typeface="Trebuchet MS"/>
                <a:ea typeface="+mn-ea"/>
                <a:cs typeface="+mn-cs"/>
              </a:rPr>
              <a:t>Opportunities for Dublin City – Parliament Street</a:t>
            </a:r>
          </a:p>
        </p:txBody>
      </p:sp>
      <p:sp>
        <p:nvSpPr>
          <p:cNvPr id="5" name="Rectangle 4"/>
          <p:cNvSpPr/>
          <p:nvPr/>
        </p:nvSpPr>
        <p:spPr>
          <a:xfrm>
            <a:off x="8100291" y="5144655"/>
            <a:ext cx="2299853" cy="1394257"/>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erial graphic image of the proposed intervention at Parliament Street."/>
          <p:cNvPicPr>
            <a:picLocks noChangeAspect="1"/>
          </p:cNvPicPr>
          <p:nvPr/>
        </p:nvPicPr>
        <p:blipFill>
          <a:blip r:embed="rId5"/>
          <a:stretch>
            <a:fillRect/>
          </a:stretch>
        </p:blipFill>
        <p:spPr>
          <a:xfrm>
            <a:off x="163388" y="666922"/>
            <a:ext cx="5288959" cy="5334884"/>
          </a:xfrm>
          <a:prstGeom prst="rect">
            <a:avLst/>
          </a:prstGeom>
        </p:spPr>
      </p:pic>
      <p:pic>
        <p:nvPicPr>
          <p:cNvPr id="15" name="Picture 14" descr="Computer generated image of traffic free Parliament Street with people walking, sitting on benches, eating and cycling."/>
          <p:cNvPicPr>
            <a:picLocks noChangeAspect="1"/>
          </p:cNvPicPr>
          <p:nvPr/>
        </p:nvPicPr>
        <p:blipFill>
          <a:blip r:embed="rId6"/>
          <a:stretch>
            <a:fillRect/>
          </a:stretch>
        </p:blipFill>
        <p:spPr>
          <a:xfrm>
            <a:off x="6096000" y="666922"/>
            <a:ext cx="5783249" cy="4404753"/>
          </a:xfrm>
          <a:prstGeom prst="rect">
            <a:avLst/>
          </a:prstGeom>
        </p:spPr>
      </p:pic>
    </p:spTree>
    <p:extLst>
      <p:ext uri="{BB962C8B-B14F-4D97-AF65-F5344CB8AC3E}">
        <p14:creationId xmlns:p14="http://schemas.microsoft.com/office/powerpoint/2010/main" val="6422555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C183D7F6-B498-43B3-948B-1728B52AA6E4}">
                <adec:decorative xmlns:adec="http://schemas.microsoft.com/office/drawing/2017/decorative" val="1"/>
              </a:ext>
            </a:extLst>
          </p:cNvPr>
          <p:cNvPicPr>
            <a:picLocks noChangeAspect="1"/>
          </p:cNvPicPr>
          <p:nvPr/>
        </p:nvPicPr>
        <p:blipFill rotWithShape="1">
          <a:blip r:embed="rId2"/>
          <a:srcRect l="20481" r="1911" b="1346"/>
          <a:stretch/>
        </p:blipFill>
        <p:spPr>
          <a:xfrm>
            <a:off x="0" y="1247689"/>
            <a:ext cx="1655598" cy="5211300"/>
          </a:xfrm>
          <a:prstGeom prst="rect">
            <a:avLst/>
          </a:prstGeom>
        </p:spPr>
      </p:pic>
      <p:pic>
        <p:nvPicPr>
          <p:cNvPr id="11" name="Picture 10"/>
          <p:cNvPicPr>
            <a:picLocks noChangeAspect="1"/>
          </p:cNvPicPr>
          <p:nvPr/>
        </p:nvPicPr>
        <p:blipFill>
          <a:blip r:embed="rId3"/>
          <a:stretch>
            <a:fillRect/>
          </a:stretch>
        </p:blipFill>
        <p:spPr>
          <a:xfrm>
            <a:off x="0" y="6458989"/>
            <a:ext cx="1655598" cy="399011"/>
          </a:xfrm>
          <a:prstGeom prst="rect">
            <a:avLst/>
          </a:prstGeom>
        </p:spPr>
      </p:pic>
      <p:sp>
        <p:nvSpPr>
          <p:cNvPr id="9" name="TextBox 8"/>
          <p:cNvSpPr txBox="1"/>
          <p:nvPr/>
        </p:nvSpPr>
        <p:spPr>
          <a:xfrm>
            <a:off x="2595229" y="167379"/>
            <a:ext cx="6256440" cy="4247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160" b="1" i="1" u="none" strike="noStrike" kern="1200" cap="none" spc="0" normalizeH="0" baseline="0" noProof="0" dirty="0">
                <a:ln>
                  <a:noFill/>
                </a:ln>
                <a:solidFill>
                  <a:srgbClr val="E7E6E6"/>
                </a:solidFill>
                <a:effectLst/>
                <a:uLnTx/>
                <a:uFillTx/>
                <a:latin typeface="Trebuchet MS"/>
                <a:ea typeface="+mn-ea"/>
                <a:cs typeface="+mn-cs"/>
              </a:rPr>
              <a:t>Opportunities for Dublin City – The Quays  </a:t>
            </a:r>
          </a:p>
        </p:txBody>
      </p:sp>
      <p:sp>
        <p:nvSpPr>
          <p:cNvPr id="6" name="Rectangle 5"/>
          <p:cNvSpPr/>
          <p:nvPr/>
        </p:nvSpPr>
        <p:spPr>
          <a:xfrm>
            <a:off x="7772400" y="1504457"/>
            <a:ext cx="3755687" cy="3928768"/>
          </a:xfrm>
          <a:prstGeom prst="rect">
            <a:avLst/>
          </a:prstGeom>
        </p:spPr>
        <p:txBody>
          <a:bodyPr wrap="square">
            <a:spAutoFit/>
          </a:bodyPr>
          <a:lstStyle/>
          <a:p>
            <a:pPr marL="742950" marR="0" lvl="1" indent="-285750"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srgbClr val="E7E6E6"/>
                </a:solidFill>
                <a:effectLst/>
                <a:uLnTx/>
                <a:uFillTx/>
                <a:latin typeface="Calibri" panose="020F0502020204030204"/>
                <a:ea typeface="+mn-ea"/>
                <a:cs typeface="+mn-cs"/>
                <a:sym typeface="Arial" panose="020B0604020202020204" pitchFamily="34" charset="0"/>
              </a:rPr>
              <a:t>The reduction in vehicular traffic will facilitate a significant reallocation of space, notably for pedestrian and cycle movement.</a:t>
            </a:r>
          </a:p>
          <a:p>
            <a:pPr marL="742950" marR="0" lvl="1" indent="-285750"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srgbClr val="E7E6E6"/>
                </a:solidFill>
                <a:effectLst/>
                <a:uLnTx/>
                <a:uFillTx/>
                <a:latin typeface="Calibri" panose="020F0502020204030204"/>
                <a:ea typeface="+mn-ea"/>
                <a:cs typeface="+mn-cs"/>
                <a:sym typeface="Arial" panose="020B0604020202020204" pitchFamily="34" charset="0"/>
              </a:rPr>
              <a:t>The extra space will also allow reconsideration of bus routing and stopping arrangements which are currently constrained by traffic management arrangements.</a:t>
            </a:r>
          </a:p>
          <a:p>
            <a:pPr marL="720090" marR="0" lvl="1" indent="-308610"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endParaRPr kumimoji="0" lang="en-IE" sz="144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pitchFamily="34" charset="0"/>
            </a:endParaRPr>
          </a:p>
          <a:p>
            <a:pPr marL="308610" marR="0" lvl="0" indent="-308610"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endParaRPr kumimoji="0" lang="en-IE" sz="144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pitchFamily="34" charset="0"/>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8B87AB-4E87-4CB1-9087-2855C2859D4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descr="Aerial graphic image of proposed intervention on Bachelors Walk"/>
          <p:cNvPicPr>
            <a:picLocks noChangeAspect="1"/>
          </p:cNvPicPr>
          <p:nvPr/>
        </p:nvPicPr>
        <p:blipFill>
          <a:blip r:embed="rId4"/>
          <a:stretch>
            <a:fillRect/>
          </a:stretch>
        </p:blipFill>
        <p:spPr>
          <a:xfrm>
            <a:off x="1829885" y="1053673"/>
            <a:ext cx="6116802" cy="5485239"/>
          </a:xfrm>
          <a:prstGeom prst="rect">
            <a:avLst/>
          </a:prstGeom>
        </p:spPr>
      </p:pic>
    </p:spTree>
    <p:extLst>
      <p:ext uri="{BB962C8B-B14F-4D97-AF65-F5344CB8AC3E}">
        <p14:creationId xmlns:p14="http://schemas.microsoft.com/office/powerpoint/2010/main" val="211564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2"/>
          <a:stretch>
            <a:fillRect/>
          </a:stretch>
        </p:blipFill>
        <p:spPr>
          <a:xfrm>
            <a:off x="0" y="6458989"/>
            <a:ext cx="1655598" cy="399011"/>
          </a:xfrm>
          <a:prstGeom prst="rect">
            <a:avLst/>
          </a:prstGeom>
        </p:spPr>
      </p:pic>
      <p:pic>
        <p:nvPicPr>
          <p:cNvPr id="4" name="Picture 3" descr="Computer generated image of the North Quays at the junction of Bachelor's Walk and O'Connell Bridge with two buses, cyclists, pedestrians and wheelchair users visible. "/>
          <p:cNvPicPr>
            <a:picLocks noChangeAspect="1"/>
          </p:cNvPicPr>
          <p:nvPr/>
        </p:nvPicPr>
        <p:blipFill>
          <a:blip r:embed="rId3"/>
          <a:stretch>
            <a:fillRect/>
          </a:stretch>
        </p:blipFill>
        <p:spPr>
          <a:xfrm>
            <a:off x="609603" y="1322147"/>
            <a:ext cx="11416146" cy="5034203"/>
          </a:xfrm>
          <a:prstGeom prst="rect">
            <a:avLst/>
          </a:prstGeom>
        </p:spPr>
      </p:pic>
      <p:sp>
        <p:nvSpPr>
          <p:cNvPr id="9" name="TextBox 8"/>
          <p:cNvSpPr txBox="1"/>
          <p:nvPr/>
        </p:nvSpPr>
        <p:spPr>
          <a:xfrm>
            <a:off x="1400900" y="448708"/>
            <a:ext cx="6256440" cy="4247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160" b="1" i="1" u="none" strike="noStrike" kern="1200" cap="none" spc="0" normalizeH="0" baseline="0" noProof="0" dirty="0">
                <a:ln>
                  <a:noFill/>
                </a:ln>
                <a:solidFill>
                  <a:srgbClr val="E7E6E6"/>
                </a:solidFill>
                <a:effectLst/>
                <a:uLnTx/>
                <a:uFillTx/>
                <a:latin typeface="Trebuchet MS"/>
                <a:ea typeface="+mn-ea"/>
                <a:cs typeface="+mn-cs"/>
              </a:rPr>
              <a:t>Opportunities for Dublin City – The Quays  </a:t>
            </a:r>
          </a:p>
        </p:txBody>
      </p:sp>
      <p:pic>
        <p:nvPicPr>
          <p:cNvPr id="2" name="Picture 1" descr="Image of the current junction of the North Quays at O'Connell Bridge "/>
          <p:cNvPicPr>
            <a:picLocks noChangeAspect="1"/>
          </p:cNvPicPr>
          <p:nvPr/>
        </p:nvPicPr>
        <p:blipFill>
          <a:blip r:embed="rId4"/>
          <a:stretch>
            <a:fillRect/>
          </a:stretch>
        </p:blipFill>
        <p:spPr>
          <a:xfrm>
            <a:off x="609602" y="1357054"/>
            <a:ext cx="2806438" cy="1182946"/>
          </a:xfrm>
          <a:prstGeom prst="rect">
            <a:avLst/>
          </a:prstGeom>
        </p:spPr>
      </p:pic>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8B87AB-4E87-4CB1-9087-2855C2859D4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ectangle 4"/>
          <p:cNvSpPr/>
          <p:nvPr/>
        </p:nvSpPr>
        <p:spPr>
          <a:xfrm>
            <a:off x="609603" y="1322147"/>
            <a:ext cx="2780142" cy="123632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633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rotWithShape="1">
          <a:blip r:embed="rId2"/>
          <a:srcRect l="20481" r="1911" b="1346"/>
          <a:stretch/>
        </p:blipFill>
        <p:spPr>
          <a:xfrm>
            <a:off x="0" y="1247689"/>
            <a:ext cx="1655598" cy="5211300"/>
          </a:xfrm>
          <a:prstGeom prst="rect">
            <a:avLst/>
          </a:prstGeom>
        </p:spPr>
      </p:pic>
      <p:pic>
        <p:nvPicPr>
          <p:cNvPr id="11" name="Picture 10"/>
          <p:cNvPicPr>
            <a:picLocks noChangeAspect="1"/>
          </p:cNvPicPr>
          <p:nvPr/>
        </p:nvPicPr>
        <p:blipFill>
          <a:blip r:embed="rId3"/>
          <a:stretch>
            <a:fillRect/>
          </a:stretch>
        </p:blipFill>
        <p:spPr>
          <a:xfrm>
            <a:off x="0" y="6458989"/>
            <a:ext cx="1655598" cy="399011"/>
          </a:xfrm>
          <a:prstGeom prst="rect">
            <a:avLst/>
          </a:prstGeom>
        </p:spPr>
      </p:pic>
      <p:sp>
        <p:nvSpPr>
          <p:cNvPr id="9" name="TextBox 8"/>
          <p:cNvSpPr txBox="1"/>
          <p:nvPr/>
        </p:nvSpPr>
        <p:spPr>
          <a:xfrm>
            <a:off x="2967780" y="295816"/>
            <a:ext cx="6256440" cy="4247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160" b="1" i="1" u="none" strike="noStrike" kern="1200" cap="none" spc="0" normalizeH="0" baseline="0" noProof="0" dirty="0">
                <a:ln>
                  <a:noFill/>
                </a:ln>
                <a:solidFill>
                  <a:srgbClr val="E7E6E6"/>
                </a:solidFill>
                <a:effectLst/>
                <a:uLnTx/>
                <a:uFillTx/>
                <a:latin typeface="Trebuchet MS"/>
                <a:ea typeface="+mn-ea"/>
                <a:cs typeface="+mn-cs"/>
              </a:rPr>
              <a:t>Opportunities for Dublin City – The Quays  </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8B87AB-4E87-4CB1-9087-2855C2859D4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descr="Aerial graphic image of a section of the South Quays."/>
          <p:cNvPicPr>
            <a:picLocks noChangeAspect="1"/>
          </p:cNvPicPr>
          <p:nvPr/>
        </p:nvPicPr>
        <p:blipFill>
          <a:blip r:embed="rId4"/>
          <a:stretch>
            <a:fillRect/>
          </a:stretch>
        </p:blipFill>
        <p:spPr>
          <a:xfrm>
            <a:off x="1655598" y="943765"/>
            <a:ext cx="4905375" cy="4867275"/>
          </a:xfrm>
          <a:prstGeom prst="rect">
            <a:avLst/>
          </a:prstGeom>
        </p:spPr>
      </p:pic>
      <p:pic>
        <p:nvPicPr>
          <p:cNvPr id="4" name="Picture 3" descr="Computer generated image of people crossing the road and walking on the paths on the South Quays. "/>
          <p:cNvPicPr>
            <a:picLocks noChangeAspect="1"/>
          </p:cNvPicPr>
          <p:nvPr/>
        </p:nvPicPr>
        <p:blipFill>
          <a:blip r:embed="rId5"/>
          <a:stretch>
            <a:fillRect/>
          </a:stretch>
        </p:blipFill>
        <p:spPr>
          <a:xfrm>
            <a:off x="6323933" y="1765189"/>
            <a:ext cx="5868067" cy="3687583"/>
          </a:xfrm>
          <a:prstGeom prst="rect">
            <a:avLst/>
          </a:prstGeom>
        </p:spPr>
      </p:pic>
    </p:spTree>
    <p:extLst>
      <p:ext uri="{BB962C8B-B14F-4D97-AF65-F5344CB8AC3E}">
        <p14:creationId xmlns:p14="http://schemas.microsoft.com/office/powerpoint/2010/main" val="1631183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2"/>
          <a:srcRect l="5109" t="4590" b="1798"/>
          <a:stretch/>
        </p:blipFill>
        <p:spPr>
          <a:xfrm>
            <a:off x="-1" y="5201868"/>
            <a:ext cx="1757919" cy="1229402"/>
          </a:xfrm>
          <a:prstGeom prst="rect">
            <a:avLst/>
          </a:prstGeom>
        </p:spPr>
      </p:pic>
      <p:pic>
        <p:nvPicPr>
          <p:cNvPr id="7" name="Picture 6"/>
          <p:cNvPicPr>
            <a:picLocks noChangeAspect="1"/>
          </p:cNvPicPr>
          <p:nvPr/>
        </p:nvPicPr>
        <p:blipFill>
          <a:blip r:embed="rId3"/>
          <a:stretch>
            <a:fillRect/>
          </a:stretch>
        </p:blipFill>
        <p:spPr>
          <a:xfrm>
            <a:off x="0" y="6431270"/>
            <a:ext cx="1770614" cy="426731"/>
          </a:xfrm>
          <a:prstGeom prst="rect">
            <a:avLst/>
          </a:prstGeom>
        </p:spPr>
      </p:pic>
      <p:sp>
        <p:nvSpPr>
          <p:cNvPr id="9" name="TextBox 8"/>
          <p:cNvSpPr txBox="1"/>
          <p:nvPr/>
        </p:nvSpPr>
        <p:spPr>
          <a:xfrm>
            <a:off x="2522255" y="444407"/>
            <a:ext cx="6088345" cy="4247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160" b="1" i="1" u="none" strike="noStrike" kern="1200" cap="none" spc="0" normalizeH="0" baseline="0" noProof="0" dirty="0">
                <a:ln>
                  <a:noFill/>
                </a:ln>
                <a:solidFill>
                  <a:srgbClr val="E7E6E6"/>
                </a:solidFill>
                <a:effectLst/>
                <a:uLnTx/>
                <a:uFillTx/>
                <a:latin typeface="Trebuchet MS"/>
                <a:ea typeface="+mn-ea"/>
                <a:cs typeface="+mn-cs"/>
              </a:rPr>
              <a:t>Opportunities for Dublin City – </a:t>
            </a:r>
            <a:r>
              <a:rPr kumimoji="0" lang="en-IE" sz="2160" b="1" i="1" u="none" strike="noStrike" kern="1200" cap="none" spc="0" normalizeH="0" baseline="0" noProof="0" dirty="0" err="1">
                <a:ln>
                  <a:noFill/>
                </a:ln>
                <a:solidFill>
                  <a:srgbClr val="E7E6E6"/>
                </a:solidFill>
                <a:effectLst/>
                <a:uLnTx/>
                <a:uFillTx/>
                <a:latin typeface="Trebuchet MS"/>
                <a:ea typeface="+mn-ea"/>
                <a:cs typeface="+mn-cs"/>
              </a:rPr>
              <a:t>Pearse</a:t>
            </a:r>
            <a:r>
              <a:rPr kumimoji="0" lang="en-IE" sz="2160" b="1" i="1" u="none" strike="noStrike" kern="1200" cap="none" spc="0" normalizeH="0" baseline="0" noProof="0" dirty="0">
                <a:ln>
                  <a:noFill/>
                </a:ln>
                <a:solidFill>
                  <a:srgbClr val="E7E6E6"/>
                </a:solidFill>
                <a:effectLst/>
                <a:uLnTx/>
                <a:uFillTx/>
                <a:latin typeface="Trebuchet MS"/>
                <a:ea typeface="+mn-ea"/>
                <a:cs typeface="+mn-cs"/>
              </a:rPr>
              <a:t> Street</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8B87AB-4E87-4CB1-9087-2855C2859D4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descr="An aerial image of Pearse Street facing North. "/>
          <p:cNvPicPr>
            <a:picLocks noChangeAspect="1"/>
          </p:cNvPicPr>
          <p:nvPr/>
        </p:nvPicPr>
        <p:blipFill>
          <a:blip r:embed="rId4"/>
          <a:stretch>
            <a:fillRect/>
          </a:stretch>
        </p:blipFill>
        <p:spPr>
          <a:xfrm>
            <a:off x="126220" y="1370790"/>
            <a:ext cx="7135214" cy="3642818"/>
          </a:xfrm>
          <a:prstGeom prst="rect">
            <a:avLst/>
          </a:prstGeom>
        </p:spPr>
      </p:pic>
      <p:pic>
        <p:nvPicPr>
          <p:cNvPr id="10" name="Picture 9"/>
          <p:cNvPicPr>
            <a:picLocks noChangeAspect="1"/>
          </p:cNvPicPr>
          <p:nvPr/>
        </p:nvPicPr>
        <p:blipFill>
          <a:blip r:embed="rId5"/>
          <a:stretch>
            <a:fillRect/>
          </a:stretch>
        </p:blipFill>
        <p:spPr>
          <a:xfrm>
            <a:off x="2819026" y="5391632"/>
            <a:ext cx="1749602" cy="964718"/>
          </a:xfrm>
          <a:prstGeom prst="rect">
            <a:avLst/>
          </a:prstGeom>
        </p:spPr>
      </p:pic>
      <p:sp>
        <p:nvSpPr>
          <p:cNvPr id="4" name="Rectangle 3"/>
          <p:cNvSpPr/>
          <p:nvPr/>
        </p:nvSpPr>
        <p:spPr>
          <a:xfrm>
            <a:off x="9855201" y="5201868"/>
            <a:ext cx="1763340" cy="100016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omputer generated image of Pearse street showing a bus, cyclist and people walking. "/>
          <p:cNvPicPr>
            <a:picLocks noChangeAspect="1"/>
          </p:cNvPicPr>
          <p:nvPr/>
        </p:nvPicPr>
        <p:blipFill>
          <a:blip r:embed="rId6"/>
          <a:stretch>
            <a:fillRect/>
          </a:stretch>
        </p:blipFill>
        <p:spPr>
          <a:xfrm>
            <a:off x="7058043" y="1370789"/>
            <a:ext cx="5034592" cy="5056450"/>
          </a:xfrm>
          <a:prstGeom prst="rect">
            <a:avLst/>
          </a:prstGeom>
        </p:spPr>
      </p:pic>
    </p:spTree>
    <p:extLst>
      <p:ext uri="{BB962C8B-B14F-4D97-AF65-F5344CB8AC3E}">
        <p14:creationId xmlns:p14="http://schemas.microsoft.com/office/powerpoint/2010/main" val="3520380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18278"/>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2"/>
          <a:srcRect l="5109" t="4590" b="1798"/>
          <a:stretch/>
        </p:blipFill>
        <p:spPr>
          <a:xfrm>
            <a:off x="-1" y="5201868"/>
            <a:ext cx="1757919" cy="1229402"/>
          </a:xfrm>
          <a:prstGeom prst="rect">
            <a:avLst/>
          </a:prstGeom>
        </p:spPr>
      </p:pic>
      <p:pic>
        <p:nvPicPr>
          <p:cNvPr id="7" name="Picture 6"/>
          <p:cNvPicPr>
            <a:picLocks noChangeAspect="1"/>
          </p:cNvPicPr>
          <p:nvPr/>
        </p:nvPicPr>
        <p:blipFill>
          <a:blip r:embed="rId3"/>
          <a:stretch>
            <a:fillRect/>
          </a:stretch>
        </p:blipFill>
        <p:spPr>
          <a:xfrm>
            <a:off x="0" y="6431270"/>
            <a:ext cx="1770614" cy="426731"/>
          </a:xfrm>
          <a:prstGeom prst="rect">
            <a:avLst/>
          </a:prstGeom>
        </p:spPr>
      </p:pic>
      <p:sp>
        <p:nvSpPr>
          <p:cNvPr id="9" name="TextBox 8"/>
          <p:cNvSpPr txBox="1"/>
          <p:nvPr/>
        </p:nvSpPr>
        <p:spPr>
          <a:xfrm>
            <a:off x="2744999" y="110672"/>
            <a:ext cx="6058179" cy="4247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160" b="1" i="1" u="none" strike="noStrike" kern="1200" cap="none" spc="0" normalizeH="0" baseline="0" noProof="0" dirty="0">
                <a:ln>
                  <a:noFill/>
                </a:ln>
                <a:solidFill>
                  <a:srgbClr val="E7E6E6"/>
                </a:solidFill>
                <a:effectLst/>
                <a:uLnTx/>
                <a:uFillTx/>
                <a:latin typeface="Trebuchet MS"/>
                <a:ea typeface="+mn-ea"/>
                <a:cs typeface="+mn-cs"/>
              </a:rPr>
              <a:t>Opportunities for Dublin City –</a:t>
            </a:r>
            <a:r>
              <a:rPr kumimoji="0" lang="en-IE" sz="2160" b="1" i="1" u="none" strike="noStrike" kern="1200" cap="none" spc="0" normalizeH="0" noProof="0" dirty="0">
                <a:ln>
                  <a:noFill/>
                </a:ln>
                <a:solidFill>
                  <a:srgbClr val="E7E6E6"/>
                </a:solidFill>
                <a:effectLst/>
                <a:uLnTx/>
                <a:uFillTx/>
                <a:latin typeface="Trebuchet MS"/>
                <a:ea typeface="+mn-ea"/>
                <a:cs typeface="+mn-cs"/>
              </a:rPr>
              <a:t> Tara Street  </a:t>
            </a:r>
            <a:endParaRPr kumimoji="0" lang="en-IE" sz="2160" b="1" i="1" u="none" strike="noStrike" kern="1200" cap="none" spc="0" normalizeH="0" baseline="0" noProof="0" dirty="0">
              <a:ln>
                <a:noFill/>
              </a:ln>
              <a:solidFill>
                <a:srgbClr val="E7E6E6"/>
              </a:solidFill>
              <a:effectLst/>
              <a:uLnTx/>
              <a:uFillTx/>
              <a:latin typeface="Trebuchet MS"/>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8B87AB-4E87-4CB1-9087-2855C2859D4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3"/>
          <p:cNvSpPr/>
          <p:nvPr/>
        </p:nvSpPr>
        <p:spPr>
          <a:xfrm>
            <a:off x="9855201" y="5201868"/>
            <a:ext cx="1763340" cy="100016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erial graphic image of proposed Tara Street intervention with improved pedestrianisation zone and cycle lanes."/>
          <p:cNvPicPr>
            <a:picLocks noChangeAspect="1"/>
          </p:cNvPicPr>
          <p:nvPr/>
        </p:nvPicPr>
        <p:blipFill>
          <a:blip r:embed="rId4"/>
          <a:stretch>
            <a:fillRect/>
          </a:stretch>
        </p:blipFill>
        <p:spPr>
          <a:xfrm>
            <a:off x="0" y="627796"/>
            <a:ext cx="12192000" cy="6393981"/>
          </a:xfrm>
          <a:prstGeom prst="rect">
            <a:avLst/>
          </a:prstGeom>
        </p:spPr>
      </p:pic>
    </p:spTree>
    <p:extLst>
      <p:ext uri="{BB962C8B-B14F-4D97-AF65-F5344CB8AC3E}">
        <p14:creationId xmlns:p14="http://schemas.microsoft.com/office/powerpoint/2010/main" val="2861742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2989" y="0"/>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96446" y="93861"/>
            <a:ext cx="6708627" cy="424732"/>
          </a:xfrm>
          <a:prstGeom prst="rect">
            <a:avLst/>
          </a:prstGeom>
          <a:noFill/>
        </p:spPr>
        <p:txBody>
          <a:bodyPr wrap="square" rtlCol="0" anchor="ctr">
            <a:spAutoFit/>
          </a:bodyPr>
          <a:lstStyle/>
          <a:p>
            <a:r>
              <a:rPr lang="en-IE" sz="2160" b="1" i="1" dirty="0">
                <a:solidFill>
                  <a:schemeClr val="bg1"/>
                </a:solidFill>
                <a:latin typeface="Trebuchet MS"/>
              </a:rPr>
              <a:t>City Centre Transport changes 2016 – 2023 </a:t>
            </a:r>
          </a:p>
        </p:txBody>
      </p:sp>
      <p:sp>
        <p:nvSpPr>
          <p:cNvPr id="6" name="Rectangle 5"/>
          <p:cNvSpPr/>
          <p:nvPr/>
        </p:nvSpPr>
        <p:spPr>
          <a:xfrm>
            <a:off x="509501" y="1084419"/>
            <a:ext cx="6174965" cy="1408078"/>
          </a:xfrm>
          <a:prstGeom prst="rect">
            <a:avLst/>
          </a:prstGeom>
        </p:spPr>
        <p:txBody>
          <a:bodyPr wrap="square">
            <a:spAutoFit/>
          </a:bodyPr>
          <a:lstStyle/>
          <a:p>
            <a:pPr>
              <a:spcAft>
                <a:spcPts val="900"/>
              </a:spcAft>
            </a:pPr>
            <a:r>
              <a:rPr lang="en-IE" sz="1620" dirty="0">
                <a:solidFill>
                  <a:schemeClr val="bg1"/>
                </a:solidFill>
              </a:rPr>
              <a:t> </a:t>
            </a:r>
          </a:p>
          <a:p>
            <a:pPr marL="308610" indent="-308610">
              <a:spcAft>
                <a:spcPts val="900"/>
              </a:spcAft>
              <a:buFont typeface="Arial" panose="020B0604020202020204" pitchFamily="34" charset="0"/>
              <a:buChar char="•"/>
            </a:pPr>
            <a:endParaRPr lang="en-GB" sz="1620" dirty="0">
              <a:solidFill>
                <a:schemeClr val="bg1"/>
              </a:solidFill>
            </a:endParaRPr>
          </a:p>
          <a:p>
            <a:pPr marL="308610" indent="-308610">
              <a:spcAft>
                <a:spcPts val="900"/>
              </a:spcAft>
              <a:buFont typeface="Arial" panose="020B0604020202020204" pitchFamily="34" charset="0"/>
              <a:buChar char="•"/>
            </a:pPr>
            <a:endParaRPr lang="en-GB" sz="1620" dirty="0">
              <a:solidFill>
                <a:schemeClr val="bg1"/>
              </a:solidFill>
              <a:sym typeface="Arial" panose="020B0604020202020204" pitchFamily="34" charset="0"/>
            </a:endParaRPr>
          </a:p>
          <a:p>
            <a:pPr marL="308610" indent="-308610">
              <a:spcAft>
                <a:spcPts val="900"/>
              </a:spcAft>
              <a:buFont typeface="Arial" panose="020B0604020202020204" pitchFamily="34" charset="0"/>
              <a:buChar char="•"/>
            </a:pPr>
            <a:endParaRPr lang="en-IE" sz="1440" dirty="0">
              <a:solidFill>
                <a:schemeClr val="bg1"/>
              </a:solidFill>
              <a:sym typeface="Arial" panose="020B0604020202020204" pitchFamily="34" charset="0"/>
            </a:endParaRPr>
          </a:p>
        </p:txBody>
      </p:sp>
      <p:sp>
        <p:nvSpPr>
          <p:cNvPr id="11" name="Slide Number Placeholder 3"/>
          <p:cNvSpPr>
            <a:spLocks noGrp="1"/>
          </p:cNvSpPr>
          <p:nvPr>
            <p:ph type="sldNum" sz="quarter" idx="12"/>
          </p:nvPr>
        </p:nvSpPr>
        <p:spPr>
          <a:xfrm>
            <a:off x="10972799" y="6400800"/>
            <a:ext cx="968141" cy="311050"/>
          </a:xfrm>
        </p:spPr>
        <p:txBody>
          <a:bodyPr/>
          <a:lstStyle/>
          <a:p>
            <a:r>
              <a:rPr lang="en-GB" dirty="0"/>
              <a:t> </a:t>
            </a:r>
            <a:r>
              <a:rPr lang="en-GB" sz="1400" b="1" dirty="0"/>
              <a:t>Slide </a:t>
            </a:r>
            <a:fld id="{8852653C-068C-4B11-A02B-016E78A5EA48}" type="slidenum">
              <a:rPr lang="en-GB" sz="1400" b="1" smtClean="0"/>
              <a:t>3</a:t>
            </a:fld>
            <a:endParaRPr lang="en-GB" sz="1400" b="1" dirty="0"/>
          </a:p>
        </p:txBody>
      </p:sp>
      <p:sp>
        <p:nvSpPr>
          <p:cNvPr id="3" name="TextBox 2"/>
          <p:cNvSpPr txBox="1"/>
          <p:nvPr/>
        </p:nvSpPr>
        <p:spPr>
          <a:xfrm>
            <a:off x="-251225" y="579203"/>
            <a:ext cx="4784860" cy="1631216"/>
          </a:xfrm>
          <a:prstGeom prst="rect">
            <a:avLst/>
          </a:prstGeom>
          <a:noFill/>
        </p:spPr>
        <p:txBody>
          <a:bodyPr wrap="square" rtlCol="0">
            <a:spAutoFit/>
          </a:bodyPr>
          <a:lstStyle/>
          <a:p>
            <a:pPr marL="285750" indent="-285750">
              <a:buFont typeface="Wingdings" panose="05000000000000000000" pitchFamily="2" charset="2"/>
              <a:buChar char="§"/>
            </a:pPr>
            <a:r>
              <a:rPr lang="en-IE" sz="2000" dirty="0">
                <a:solidFill>
                  <a:schemeClr val="bg1"/>
                </a:solidFill>
              </a:rPr>
              <a:t>Successful introduction of Luas Cross City </a:t>
            </a:r>
          </a:p>
          <a:p>
            <a:pPr marL="742950" lvl="1" indent="-285750">
              <a:buFont typeface="Wingdings" panose="05000000000000000000" pitchFamily="2" charset="2"/>
              <a:buChar char="§"/>
            </a:pPr>
            <a:r>
              <a:rPr lang="en-IE" sz="2000" dirty="0">
                <a:solidFill>
                  <a:schemeClr val="bg1"/>
                </a:solidFill>
              </a:rPr>
              <a:t>Dawson Street traffic calmed </a:t>
            </a:r>
          </a:p>
          <a:p>
            <a:pPr lvl="1"/>
            <a:endParaRPr lang="en-IE" sz="2000" dirty="0">
              <a:solidFill>
                <a:schemeClr val="bg1"/>
              </a:solidFill>
            </a:endParaRPr>
          </a:p>
          <a:p>
            <a:pPr marL="742950" lvl="1" indent="-285750">
              <a:buFont typeface="Wingdings" panose="05000000000000000000" pitchFamily="2" charset="2"/>
              <a:buChar char="§"/>
            </a:pPr>
            <a:r>
              <a:rPr lang="en-IE" sz="2000" dirty="0">
                <a:solidFill>
                  <a:schemeClr val="bg1"/>
                </a:solidFill>
              </a:rPr>
              <a:t>Public Transport only section from Duke Street to Westmoreland Street </a:t>
            </a:r>
          </a:p>
        </p:txBody>
      </p:sp>
      <p:pic>
        <p:nvPicPr>
          <p:cNvPr id="16" name="Picture 15" descr="Traffic on Dawson St including a bus and cars before the Luas line was constructed. "/>
          <p:cNvPicPr>
            <a:picLocks noChangeAspect="1"/>
          </p:cNvPicPr>
          <p:nvPr/>
        </p:nvPicPr>
        <p:blipFill>
          <a:blip r:embed="rId3"/>
          <a:stretch>
            <a:fillRect/>
          </a:stretch>
        </p:blipFill>
        <p:spPr>
          <a:xfrm>
            <a:off x="8551505" y="503542"/>
            <a:ext cx="3645619" cy="2827910"/>
          </a:xfrm>
          <a:prstGeom prst="rect">
            <a:avLst/>
          </a:prstGeom>
        </p:spPr>
      </p:pic>
      <p:pic>
        <p:nvPicPr>
          <p:cNvPr id="17" name="Picture 16" descr="The Luas line at Dawson Street"/>
          <p:cNvPicPr>
            <a:picLocks noChangeAspect="1"/>
          </p:cNvPicPr>
          <p:nvPr/>
        </p:nvPicPr>
        <p:blipFill>
          <a:blip r:embed="rId4"/>
          <a:stretch>
            <a:fillRect/>
          </a:stretch>
        </p:blipFill>
        <p:spPr>
          <a:xfrm>
            <a:off x="4571999" y="555012"/>
            <a:ext cx="3902899" cy="2776440"/>
          </a:xfrm>
          <a:prstGeom prst="rect">
            <a:avLst/>
          </a:prstGeom>
        </p:spPr>
      </p:pic>
      <p:pic>
        <p:nvPicPr>
          <p:cNvPr id="18" name="Picture 17" descr="Traffic on the Nassau St Graft St Junction before the Luas line was constructed including buses and cars. "/>
          <p:cNvPicPr>
            <a:picLocks noChangeAspect="1"/>
          </p:cNvPicPr>
          <p:nvPr/>
        </p:nvPicPr>
        <p:blipFill>
          <a:blip r:embed="rId5"/>
          <a:stretch>
            <a:fillRect/>
          </a:stretch>
        </p:blipFill>
        <p:spPr>
          <a:xfrm>
            <a:off x="8520387" y="3344745"/>
            <a:ext cx="3589394" cy="2722663"/>
          </a:xfrm>
          <a:prstGeom prst="rect">
            <a:avLst/>
          </a:prstGeom>
        </p:spPr>
      </p:pic>
      <p:pic>
        <p:nvPicPr>
          <p:cNvPr id="19" name="Content Placeholder 5" descr="The Luas line at the Nassau St Grafton St junction"/>
          <p:cNvPicPr>
            <a:picLocks noGrp="1" noChangeAspect="1"/>
          </p:cNvPicPr>
          <p:nvPr>
            <p:ph idx="1"/>
          </p:nvPr>
        </p:nvPicPr>
        <p:blipFill>
          <a:blip r:embed="rId6"/>
          <a:stretch>
            <a:fillRect/>
          </a:stretch>
        </p:blipFill>
        <p:spPr>
          <a:xfrm>
            <a:off x="4653070" y="3435154"/>
            <a:ext cx="3979626" cy="2645547"/>
          </a:xfrm>
          <a:prstGeom prst="rect">
            <a:avLst/>
          </a:prstGeom>
        </p:spPr>
      </p:pic>
      <p:pic>
        <p:nvPicPr>
          <p:cNvPr id="4" name="Picture 3" descr="The Luas crossing O'Connell Bridge travelling north on a sunny day. "/>
          <p:cNvPicPr>
            <a:picLocks noChangeAspect="1"/>
          </p:cNvPicPr>
          <p:nvPr/>
        </p:nvPicPr>
        <p:blipFill>
          <a:blip r:embed="rId7"/>
          <a:stretch>
            <a:fillRect/>
          </a:stretch>
        </p:blipFill>
        <p:spPr>
          <a:xfrm>
            <a:off x="96446" y="2861089"/>
            <a:ext cx="4437189" cy="2643933"/>
          </a:xfrm>
          <a:prstGeom prst="rect">
            <a:avLst/>
          </a:prstGeom>
        </p:spPr>
      </p:pic>
    </p:spTree>
    <p:extLst>
      <p:ext uri="{BB962C8B-B14F-4D97-AF65-F5344CB8AC3E}">
        <p14:creationId xmlns:p14="http://schemas.microsoft.com/office/powerpoint/2010/main" val="421118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2"/>
          <a:srcRect l="5109" t="4590" b="1798"/>
          <a:stretch/>
        </p:blipFill>
        <p:spPr>
          <a:xfrm>
            <a:off x="-1" y="5201868"/>
            <a:ext cx="1757919" cy="1229402"/>
          </a:xfrm>
          <a:prstGeom prst="rect">
            <a:avLst/>
          </a:prstGeom>
        </p:spPr>
      </p:pic>
      <p:pic>
        <p:nvPicPr>
          <p:cNvPr id="7" name="Picture 6"/>
          <p:cNvPicPr>
            <a:picLocks noChangeAspect="1"/>
          </p:cNvPicPr>
          <p:nvPr/>
        </p:nvPicPr>
        <p:blipFill>
          <a:blip r:embed="rId3"/>
          <a:stretch>
            <a:fillRect/>
          </a:stretch>
        </p:blipFill>
        <p:spPr>
          <a:xfrm>
            <a:off x="0" y="6431270"/>
            <a:ext cx="1770614" cy="426731"/>
          </a:xfrm>
          <a:prstGeom prst="rect">
            <a:avLst/>
          </a:prstGeom>
        </p:spPr>
      </p:pic>
      <p:sp>
        <p:nvSpPr>
          <p:cNvPr id="9" name="TextBox 8"/>
          <p:cNvSpPr txBox="1"/>
          <p:nvPr/>
        </p:nvSpPr>
        <p:spPr>
          <a:xfrm>
            <a:off x="2932752" y="66503"/>
            <a:ext cx="5837176" cy="4247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160" b="1" i="1" u="none" strike="noStrike" kern="1200" cap="none" spc="0" normalizeH="0" baseline="0" noProof="0" dirty="0">
                <a:ln>
                  <a:noFill/>
                </a:ln>
                <a:solidFill>
                  <a:srgbClr val="E7E6E6"/>
                </a:solidFill>
                <a:effectLst/>
                <a:uLnTx/>
                <a:uFillTx/>
                <a:latin typeface="Trebuchet MS"/>
                <a:ea typeface="+mn-ea"/>
                <a:cs typeface="+mn-cs"/>
              </a:rPr>
              <a:t>Opportunities for Dublin City – </a:t>
            </a:r>
            <a:r>
              <a:rPr lang="en-IE" sz="2160" b="1" i="1" dirty="0">
                <a:solidFill>
                  <a:srgbClr val="E7E6E6"/>
                </a:solidFill>
                <a:latin typeface="Trebuchet MS"/>
              </a:rPr>
              <a:t>Tara </a:t>
            </a:r>
            <a:r>
              <a:rPr kumimoji="0" lang="en-IE" sz="2160" b="1" i="1" u="none" strike="noStrike" kern="1200" cap="none" spc="0" normalizeH="0" baseline="0" noProof="0" dirty="0">
                <a:ln>
                  <a:noFill/>
                </a:ln>
                <a:solidFill>
                  <a:srgbClr val="E7E6E6"/>
                </a:solidFill>
                <a:effectLst/>
                <a:uLnTx/>
                <a:uFillTx/>
                <a:latin typeface="Trebuchet MS"/>
                <a:ea typeface="+mn-ea"/>
                <a:cs typeface="+mn-cs"/>
              </a:rPr>
              <a:t>Street</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8B87AB-4E87-4CB1-9087-2855C2859D4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2" name="Picture 11"/>
          <p:cNvPicPr>
            <a:picLocks noChangeAspect="1"/>
          </p:cNvPicPr>
          <p:nvPr/>
        </p:nvPicPr>
        <p:blipFill>
          <a:blip r:embed="rId4"/>
          <a:stretch>
            <a:fillRect/>
          </a:stretch>
        </p:blipFill>
        <p:spPr>
          <a:xfrm>
            <a:off x="6217920" y="3263082"/>
            <a:ext cx="5394286" cy="3093268"/>
          </a:xfrm>
          <a:prstGeom prst="rect">
            <a:avLst/>
          </a:prstGeom>
        </p:spPr>
      </p:pic>
      <p:pic>
        <p:nvPicPr>
          <p:cNvPr id="8" name="Picture 7"/>
          <p:cNvPicPr>
            <a:picLocks noChangeAspect="1"/>
          </p:cNvPicPr>
          <p:nvPr/>
        </p:nvPicPr>
        <p:blipFill>
          <a:blip r:embed="rId5"/>
          <a:stretch>
            <a:fillRect/>
          </a:stretch>
        </p:blipFill>
        <p:spPr>
          <a:xfrm>
            <a:off x="417166" y="557736"/>
            <a:ext cx="7419975" cy="2943225"/>
          </a:xfrm>
          <a:prstGeom prst="rect">
            <a:avLst/>
          </a:prstGeom>
        </p:spPr>
      </p:pic>
    </p:spTree>
    <p:extLst>
      <p:ext uri="{BB962C8B-B14F-4D97-AF65-F5344CB8AC3E}">
        <p14:creationId xmlns:p14="http://schemas.microsoft.com/office/powerpoint/2010/main" val="16286243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0" y="-63609"/>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p:cNvPicPr>
            <a:picLocks noChangeAspect="1"/>
          </p:cNvPicPr>
          <p:nvPr/>
        </p:nvPicPr>
        <p:blipFill rotWithShape="1">
          <a:blip r:embed="rId2"/>
          <a:srcRect l="20481" r="1911" b="1346"/>
          <a:stretch/>
        </p:blipFill>
        <p:spPr>
          <a:xfrm>
            <a:off x="0" y="1247689"/>
            <a:ext cx="1655598" cy="5211300"/>
          </a:xfrm>
          <a:prstGeom prst="rect">
            <a:avLst/>
          </a:prstGeom>
        </p:spPr>
      </p:pic>
      <p:pic>
        <p:nvPicPr>
          <p:cNvPr id="18" name="Picture 17"/>
          <p:cNvPicPr>
            <a:picLocks noChangeAspect="1"/>
          </p:cNvPicPr>
          <p:nvPr/>
        </p:nvPicPr>
        <p:blipFill>
          <a:blip r:embed="rId3"/>
          <a:stretch>
            <a:fillRect/>
          </a:stretch>
        </p:blipFill>
        <p:spPr>
          <a:xfrm>
            <a:off x="0" y="6458989"/>
            <a:ext cx="1655598" cy="399011"/>
          </a:xfrm>
          <a:prstGeom prst="rect">
            <a:avLst/>
          </a:prstGeom>
        </p:spPr>
      </p:pic>
      <p:sp>
        <p:nvSpPr>
          <p:cNvPr id="9" name="TextBox 8"/>
          <p:cNvSpPr txBox="1"/>
          <p:nvPr/>
        </p:nvSpPr>
        <p:spPr>
          <a:xfrm>
            <a:off x="937795" y="51590"/>
            <a:ext cx="11594665" cy="4247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160" b="1" i="1" u="none" strike="noStrike" kern="1200" cap="none" spc="0" normalizeH="0" baseline="0" noProof="0" dirty="0">
                <a:ln>
                  <a:noFill/>
                </a:ln>
                <a:solidFill>
                  <a:srgbClr val="E7E6E6"/>
                </a:solidFill>
                <a:effectLst/>
                <a:uLnTx/>
                <a:uFillTx/>
                <a:latin typeface="Trebuchet MS"/>
                <a:ea typeface="+mn-ea"/>
                <a:cs typeface="+mn-cs"/>
              </a:rPr>
              <a:t>Opportunities for Dublin City – Future Options for Customs Quay or Beresford Place</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8B87AB-4E87-4CB1-9087-2855C2859D4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descr="Aerial image of Custom Quay"/>
          <p:cNvPicPr>
            <a:picLocks noChangeAspect="1"/>
          </p:cNvPicPr>
          <p:nvPr/>
        </p:nvPicPr>
        <p:blipFill>
          <a:blip r:embed="rId4"/>
          <a:stretch>
            <a:fillRect/>
          </a:stretch>
        </p:blipFill>
        <p:spPr>
          <a:xfrm>
            <a:off x="2679590" y="659803"/>
            <a:ext cx="8293210" cy="6023673"/>
          </a:xfrm>
          <a:prstGeom prst="rect">
            <a:avLst/>
          </a:prstGeom>
        </p:spPr>
      </p:pic>
    </p:spTree>
    <p:extLst>
      <p:ext uri="{BB962C8B-B14F-4D97-AF65-F5344CB8AC3E}">
        <p14:creationId xmlns:p14="http://schemas.microsoft.com/office/powerpoint/2010/main" val="2910005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0" y="7952"/>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p:cNvPicPr>
            <a:picLocks noChangeAspect="1"/>
          </p:cNvPicPr>
          <p:nvPr/>
        </p:nvPicPr>
        <p:blipFill rotWithShape="1">
          <a:blip r:embed="rId2"/>
          <a:srcRect l="20481" r="1911" b="1346"/>
          <a:stretch/>
        </p:blipFill>
        <p:spPr>
          <a:xfrm>
            <a:off x="0" y="1247689"/>
            <a:ext cx="1655598" cy="5211300"/>
          </a:xfrm>
          <a:prstGeom prst="rect">
            <a:avLst/>
          </a:prstGeom>
        </p:spPr>
      </p:pic>
      <p:pic>
        <p:nvPicPr>
          <p:cNvPr id="18" name="Picture 17"/>
          <p:cNvPicPr>
            <a:picLocks noChangeAspect="1"/>
          </p:cNvPicPr>
          <p:nvPr/>
        </p:nvPicPr>
        <p:blipFill>
          <a:blip r:embed="rId3"/>
          <a:stretch>
            <a:fillRect/>
          </a:stretch>
        </p:blipFill>
        <p:spPr>
          <a:xfrm>
            <a:off x="0" y="6458989"/>
            <a:ext cx="1655598" cy="399011"/>
          </a:xfrm>
          <a:prstGeom prst="rect">
            <a:avLst/>
          </a:prstGeom>
        </p:spPr>
      </p:pic>
      <p:sp>
        <p:nvSpPr>
          <p:cNvPr id="9" name="TextBox 8"/>
          <p:cNvSpPr txBox="1"/>
          <p:nvPr/>
        </p:nvSpPr>
        <p:spPr>
          <a:xfrm>
            <a:off x="937795" y="51590"/>
            <a:ext cx="11594665" cy="4247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160" b="1" i="1" u="none" strike="noStrike" kern="1200" cap="none" spc="0" normalizeH="0" baseline="0" noProof="0" dirty="0">
                <a:ln>
                  <a:noFill/>
                </a:ln>
                <a:solidFill>
                  <a:srgbClr val="E7E6E6"/>
                </a:solidFill>
                <a:effectLst/>
                <a:uLnTx/>
                <a:uFillTx/>
                <a:latin typeface="Trebuchet MS"/>
                <a:ea typeface="+mn-ea"/>
                <a:cs typeface="+mn-cs"/>
              </a:rPr>
              <a:t>Opportunities for Dublin City – Future Options for Customs Quay or Beresford Place</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8B87AB-4E87-4CB1-9087-2855C2859D4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descr="Graphic image of Beresford place if partially traffic free "/>
          <p:cNvPicPr>
            <a:picLocks noChangeAspect="1"/>
          </p:cNvPicPr>
          <p:nvPr/>
        </p:nvPicPr>
        <p:blipFill>
          <a:blip r:embed="rId4"/>
          <a:stretch>
            <a:fillRect/>
          </a:stretch>
        </p:blipFill>
        <p:spPr>
          <a:xfrm>
            <a:off x="0" y="933875"/>
            <a:ext cx="6314695" cy="5778889"/>
          </a:xfrm>
          <a:prstGeom prst="rect">
            <a:avLst/>
          </a:prstGeom>
        </p:spPr>
      </p:pic>
      <p:sp>
        <p:nvSpPr>
          <p:cNvPr id="8" name="TextBox 7"/>
          <p:cNvSpPr txBox="1"/>
          <p:nvPr/>
        </p:nvSpPr>
        <p:spPr>
          <a:xfrm>
            <a:off x="2567203" y="476322"/>
            <a:ext cx="5168348" cy="369332"/>
          </a:xfrm>
          <a:prstGeom prst="rect">
            <a:avLst/>
          </a:prstGeom>
          <a:solidFill>
            <a:schemeClr val="accent1">
              <a:lumMod val="75000"/>
            </a:schemeClr>
          </a:solidFill>
        </p:spPr>
        <p:txBody>
          <a:bodyPr wrap="square" rtlCol="0">
            <a:spAutoFit/>
          </a:bodyPr>
          <a:lstStyle/>
          <a:p>
            <a:r>
              <a:rPr lang="en-IE" dirty="0">
                <a:solidFill>
                  <a:schemeClr val="bg1"/>
                </a:solidFill>
              </a:rPr>
              <a:t>Option 1  Intervention at Beresford Place Eden Quay </a:t>
            </a:r>
          </a:p>
        </p:txBody>
      </p:sp>
      <p:pic>
        <p:nvPicPr>
          <p:cNvPr id="10" name="Picture 9" descr="Aerial image of Beresford Place "/>
          <p:cNvPicPr>
            <a:picLocks noChangeAspect="1"/>
          </p:cNvPicPr>
          <p:nvPr/>
        </p:nvPicPr>
        <p:blipFill>
          <a:blip r:embed="rId5"/>
          <a:stretch>
            <a:fillRect/>
          </a:stretch>
        </p:blipFill>
        <p:spPr>
          <a:xfrm>
            <a:off x="6314695" y="1022095"/>
            <a:ext cx="5851515" cy="5699379"/>
          </a:xfrm>
          <a:prstGeom prst="rect">
            <a:avLst/>
          </a:prstGeom>
        </p:spPr>
      </p:pic>
    </p:spTree>
    <p:extLst>
      <p:ext uri="{BB962C8B-B14F-4D97-AF65-F5344CB8AC3E}">
        <p14:creationId xmlns:p14="http://schemas.microsoft.com/office/powerpoint/2010/main" val="2787362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0" y="7952"/>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a:extLst>
              <a:ext uri="{C183D7F6-B498-43B3-948B-1728B52AA6E4}">
                <adec:decorative xmlns:adec="http://schemas.microsoft.com/office/drawing/2017/decorative" val="1"/>
              </a:ext>
            </a:extLst>
          </p:cNvPr>
          <p:cNvPicPr>
            <a:picLocks noChangeAspect="1"/>
          </p:cNvPicPr>
          <p:nvPr/>
        </p:nvPicPr>
        <p:blipFill rotWithShape="1">
          <a:blip r:embed="rId2"/>
          <a:srcRect l="20481" r="1911" b="1346"/>
          <a:stretch/>
        </p:blipFill>
        <p:spPr>
          <a:xfrm>
            <a:off x="0" y="1247689"/>
            <a:ext cx="1655598" cy="5211300"/>
          </a:xfrm>
          <a:prstGeom prst="rect">
            <a:avLst/>
          </a:prstGeom>
        </p:spPr>
      </p:pic>
      <p:pic>
        <p:nvPicPr>
          <p:cNvPr id="18" name="Picture 17"/>
          <p:cNvPicPr>
            <a:picLocks noChangeAspect="1"/>
          </p:cNvPicPr>
          <p:nvPr/>
        </p:nvPicPr>
        <p:blipFill>
          <a:blip r:embed="rId3"/>
          <a:stretch>
            <a:fillRect/>
          </a:stretch>
        </p:blipFill>
        <p:spPr>
          <a:xfrm>
            <a:off x="0" y="6458989"/>
            <a:ext cx="1655598" cy="399011"/>
          </a:xfrm>
          <a:prstGeom prst="rect">
            <a:avLst/>
          </a:prstGeom>
        </p:spPr>
      </p:pic>
      <p:sp>
        <p:nvSpPr>
          <p:cNvPr id="9" name="TextBox 8"/>
          <p:cNvSpPr txBox="1"/>
          <p:nvPr/>
        </p:nvSpPr>
        <p:spPr>
          <a:xfrm>
            <a:off x="937795" y="51590"/>
            <a:ext cx="11594665" cy="4247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160" b="1" i="1" u="none" strike="noStrike" kern="1200" cap="none" spc="0" normalizeH="0" baseline="0" noProof="0" dirty="0">
                <a:ln>
                  <a:noFill/>
                </a:ln>
                <a:solidFill>
                  <a:srgbClr val="E7E6E6"/>
                </a:solidFill>
                <a:effectLst/>
                <a:uLnTx/>
                <a:uFillTx/>
                <a:latin typeface="Trebuchet MS"/>
                <a:ea typeface="+mn-ea"/>
                <a:cs typeface="+mn-cs"/>
              </a:rPr>
              <a:t>Opportunities for Dublin City – Future Options for Customs Quay or Beresford Place</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8B87AB-4E87-4CB1-9087-2855C2859D4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descr="Graphic aerial image of Beresford place if partially traffic free "/>
          <p:cNvPicPr>
            <a:picLocks noChangeAspect="1"/>
          </p:cNvPicPr>
          <p:nvPr/>
        </p:nvPicPr>
        <p:blipFill>
          <a:blip r:embed="rId4"/>
          <a:stretch>
            <a:fillRect/>
          </a:stretch>
        </p:blipFill>
        <p:spPr>
          <a:xfrm>
            <a:off x="1851380" y="1100166"/>
            <a:ext cx="3566782" cy="4219057"/>
          </a:xfrm>
          <a:prstGeom prst="rect">
            <a:avLst/>
          </a:prstGeom>
        </p:spPr>
      </p:pic>
      <p:pic>
        <p:nvPicPr>
          <p:cNvPr id="6" name="Picture 5" descr="Computer generated image of Beresford place if partially traffic free with markets, people walking and cycling, and trees. "/>
          <p:cNvPicPr>
            <a:picLocks noChangeAspect="1"/>
          </p:cNvPicPr>
          <p:nvPr/>
        </p:nvPicPr>
        <p:blipFill rotWithShape="1">
          <a:blip r:embed="rId5"/>
          <a:srcRect t="321" r="1505"/>
          <a:stretch/>
        </p:blipFill>
        <p:spPr>
          <a:xfrm>
            <a:off x="5613944" y="1039091"/>
            <a:ext cx="5990623" cy="5282017"/>
          </a:xfrm>
          <a:prstGeom prst="rect">
            <a:avLst/>
          </a:prstGeom>
        </p:spPr>
      </p:pic>
      <p:sp>
        <p:nvSpPr>
          <p:cNvPr id="8" name="TextBox 7"/>
          <p:cNvSpPr txBox="1"/>
          <p:nvPr/>
        </p:nvSpPr>
        <p:spPr>
          <a:xfrm>
            <a:off x="2512612" y="564543"/>
            <a:ext cx="5168348" cy="369332"/>
          </a:xfrm>
          <a:prstGeom prst="rect">
            <a:avLst/>
          </a:prstGeom>
          <a:solidFill>
            <a:schemeClr val="accent1">
              <a:lumMod val="75000"/>
            </a:schemeClr>
          </a:solidFill>
        </p:spPr>
        <p:txBody>
          <a:bodyPr wrap="square" rtlCol="0">
            <a:spAutoFit/>
          </a:bodyPr>
          <a:lstStyle/>
          <a:p>
            <a:r>
              <a:rPr lang="en-IE" dirty="0">
                <a:solidFill>
                  <a:schemeClr val="bg1"/>
                </a:solidFill>
              </a:rPr>
              <a:t>Option 1  Intervention at Beresford Place Eden Quay </a:t>
            </a:r>
          </a:p>
        </p:txBody>
      </p:sp>
    </p:spTree>
    <p:extLst>
      <p:ext uri="{BB962C8B-B14F-4D97-AF65-F5344CB8AC3E}">
        <p14:creationId xmlns:p14="http://schemas.microsoft.com/office/powerpoint/2010/main" val="1686841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0" y="0"/>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p:cNvPicPr>
            <a:picLocks noChangeAspect="1"/>
          </p:cNvPicPr>
          <p:nvPr/>
        </p:nvPicPr>
        <p:blipFill rotWithShape="1">
          <a:blip r:embed="rId2"/>
          <a:srcRect l="20481" r="1911" b="1346"/>
          <a:stretch/>
        </p:blipFill>
        <p:spPr>
          <a:xfrm>
            <a:off x="0" y="1247689"/>
            <a:ext cx="1655598" cy="5211300"/>
          </a:xfrm>
          <a:prstGeom prst="rect">
            <a:avLst/>
          </a:prstGeom>
        </p:spPr>
      </p:pic>
      <p:pic>
        <p:nvPicPr>
          <p:cNvPr id="18" name="Picture 17"/>
          <p:cNvPicPr>
            <a:picLocks noChangeAspect="1"/>
          </p:cNvPicPr>
          <p:nvPr/>
        </p:nvPicPr>
        <p:blipFill>
          <a:blip r:embed="rId3"/>
          <a:stretch>
            <a:fillRect/>
          </a:stretch>
        </p:blipFill>
        <p:spPr>
          <a:xfrm>
            <a:off x="0" y="6458989"/>
            <a:ext cx="1655598" cy="399011"/>
          </a:xfrm>
          <a:prstGeom prst="rect">
            <a:avLst/>
          </a:prstGeom>
        </p:spPr>
      </p:pic>
      <p:sp>
        <p:nvSpPr>
          <p:cNvPr id="9" name="TextBox 8"/>
          <p:cNvSpPr txBox="1"/>
          <p:nvPr/>
        </p:nvSpPr>
        <p:spPr>
          <a:xfrm>
            <a:off x="937795" y="51590"/>
            <a:ext cx="11594665" cy="4247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160" b="1" i="1" u="none" strike="noStrike" kern="1200" cap="none" spc="0" normalizeH="0" baseline="0" noProof="0" dirty="0">
                <a:ln>
                  <a:noFill/>
                </a:ln>
                <a:solidFill>
                  <a:srgbClr val="E7E6E6"/>
                </a:solidFill>
                <a:effectLst/>
                <a:uLnTx/>
                <a:uFillTx/>
                <a:latin typeface="Trebuchet MS"/>
                <a:ea typeface="+mn-ea"/>
                <a:cs typeface="+mn-cs"/>
              </a:rPr>
              <a:t>Opportunities for Dublin City – Future Options for Customs Quay or Beresford Place</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8B87AB-4E87-4CB1-9087-2855C2859D4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p:cNvSpPr txBox="1"/>
          <p:nvPr/>
        </p:nvSpPr>
        <p:spPr>
          <a:xfrm>
            <a:off x="3451309" y="616376"/>
            <a:ext cx="4553206" cy="369332"/>
          </a:xfrm>
          <a:prstGeom prst="rect">
            <a:avLst/>
          </a:prstGeom>
          <a:solidFill>
            <a:schemeClr val="accent1">
              <a:lumMod val="75000"/>
            </a:schemeClr>
          </a:solidFill>
        </p:spPr>
        <p:txBody>
          <a:bodyPr wrap="square" rtlCol="0">
            <a:spAutoFit/>
          </a:bodyPr>
          <a:lstStyle/>
          <a:p>
            <a:r>
              <a:rPr lang="en-IE" dirty="0">
                <a:solidFill>
                  <a:schemeClr val="bg1"/>
                </a:solidFill>
              </a:rPr>
              <a:t>Option 2  Intervention at Custom House Quay </a:t>
            </a:r>
          </a:p>
        </p:txBody>
      </p:sp>
      <p:pic>
        <p:nvPicPr>
          <p:cNvPr id="12" name="Picture 11" descr="Aerial image of Custom House Quay as it is with traffic free to travel both directions on the Quay."/>
          <p:cNvPicPr>
            <a:picLocks noChangeAspect="1"/>
          </p:cNvPicPr>
          <p:nvPr/>
        </p:nvPicPr>
        <p:blipFill>
          <a:blip r:embed="rId4"/>
          <a:stretch>
            <a:fillRect/>
          </a:stretch>
        </p:blipFill>
        <p:spPr>
          <a:xfrm>
            <a:off x="6832112" y="2143186"/>
            <a:ext cx="5359887" cy="3372670"/>
          </a:xfrm>
          <a:prstGeom prst="rect">
            <a:avLst/>
          </a:prstGeom>
        </p:spPr>
      </p:pic>
      <p:pic>
        <p:nvPicPr>
          <p:cNvPr id="14" name="Picture 13" descr="Graphic aerial image of custom house quay with traffic free intervention "/>
          <p:cNvPicPr>
            <a:picLocks noChangeAspect="1"/>
          </p:cNvPicPr>
          <p:nvPr/>
        </p:nvPicPr>
        <p:blipFill>
          <a:blip r:embed="rId5"/>
          <a:stretch>
            <a:fillRect/>
          </a:stretch>
        </p:blipFill>
        <p:spPr>
          <a:xfrm>
            <a:off x="0" y="1209311"/>
            <a:ext cx="6902618" cy="5147039"/>
          </a:xfrm>
          <a:prstGeom prst="rect">
            <a:avLst/>
          </a:prstGeom>
        </p:spPr>
      </p:pic>
    </p:spTree>
    <p:extLst>
      <p:ext uri="{BB962C8B-B14F-4D97-AF65-F5344CB8AC3E}">
        <p14:creationId xmlns:p14="http://schemas.microsoft.com/office/powerpoint/2010/main" val="317119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0" y="0"/>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a:extLst>
              <a:ext uri="{C183D7F6-B498-43B3-948B-1728B52AA6E4}">
                <adec:decorative xmlns:adec="http://schemas.microsoft.com/office/drawing/2017/decorative" val="1"/>
              </a:ext>
            </a:extLst>
          </p:cNvPr>
          <p:cNvPicPr>
            <a:picLocks noChangeAspect="1"/>
          </p:cNvPicPr>
          <p:nvPr/>
        </p:nvPicPr>
        <p:blipFill rotWithShape="1">
          <a:blip r:embed="rId2"/>
          <a:srcRect l="20481" r="1911" b="1346"/>
          <a:stretch/>
        </p:blipFill>
        <p:spPr>
          <a:xfrm>
            <a:off x="0" y="1247689"/>
            <a:ext cx="1655598" cy="5211300"/>
          </a:xfrm>
          <a:prstGeom prst="rect">
            <a:avLst/>
          </a:prstGeom>
        </p:spPr>
      </p:pic>
      <p:pic>
        <p:nvPicPr>
          <p:cNvPr id="18" name="Picture 17"/>
          <p:cNvPicPr>
            <a:picLocks noChangeAspect="1"/>
          </p:cNvPicPr>
          <p:nvPr/>
        </p:nvPicPr>
        <p:blipFill>
          <a:blip r:embed="rId3"/>
          <a:stretch>
            <a:fillRect/>
          </a:stretch>
        </p:blipFill>
        <p:spPr>
          <a:xfrm>
            <a:off x="0" y="6458989"/>
            <a:ext cx="1655598" cy="399011"/>
          </a:xfrm>
          <a:prstGeom prst="rect">
            <a:avLst/>
          </a:prstGeom>
        </p:spPr>
      </p:pic>
      <p:sp>
        <p:nvSpPr>
          <p:cNvPr id="9" name="TextBox 8"/>
          <p:cNvSpPr txBox="1"/>
          <p:nvPr/>
        </p:nvSpPr>
        <p:spPr>
          <a:xfrm>
            <a:off x="937795" y="51590"/>
            <a:ext cx="11594665" cy="4247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160" b="1" i="1" u="none" strike="noStrike" kern="1200" cap="none" spc="0" normalizeH="0" baseline="0" noProof="0" dirty="0">
                <a:ln>
                  <a:noFill/>
                </a:ln>
                <a:solidFill>
                  <a:srgbClr val="E7E6E6"/>
                </a:solidFill>
                <a:effectLst/>
                <a:uLnTx/>
                <a:uFillTx/>
                <a:latin typeface="Trebuchet MS"/>
                <a:ea typeface="+mn-ea"/>
                <a:cs typeface="+mn-cs"/>
              </a:rPr>
              <a:t>Opportunities for Dublin City – Future Options for Customs Quay or Beresford Place</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8B87AB-4E87-4CB1-9087-2855C2859D4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p:cNvSpPr txBox="1"/>
          <p:nvPr/>
        </p:nvSpPr>
        <p:spPr>
          <a:xfrm>
            <a:off x="2512612" y="564543"/>
            <a:ext cx="5168348" cy="369332"/>
          </a:xfrm>
          <a:prstGeom prst="rect">
            <a:avLst/>
          </a:prstGeom>
          <a:solidFill>
            <a:schemeClr val="accent1">
              <a:lumMod val="75000"/>
            </a:schemeClr>
          </a:solidFill>
        </p:spPr>
        <p:txBody>
          <a:bodyPr wrap="square" rtlCol="0">
            <a:spAutoFit/>
          </a:bodyPr>
          <a:lstStyle/>
          <a:p>
            <a:r>
              <a:rPr lang="en-IE" dirty="0">
                <a:solidFill>
                  <a:schemeClr val="bg1"/>
                </a:solidFill>
              </a:rPr>
              <a:t>Option 2  Intervention at Custom House Quay </a:t>
            </a:r>
          </a:p>
        </p:txBody>
      </p:sp>
      <p:pic>
        <p:nvPicPr>
          <p:cNvPr id="4" name="Picture 3" descr="Computer generated image of Custom House Quay with traffic free intervention people sitting on benches and tourists checking maps. "/>
          <p:cNvPicPr>
            <a:picLocks noChangeAspect="1"/>
          </p:cNvPicPr>
          <p:nvPr/>
        </p:nvPicPr>
        <p:blipFill>
          <a:blip r:embed="rId4"/>
          <a:stretch>
            <a:fillRect/>
          </a:stretch>
        </p:blipFill>
        <p:spPr>
          <a:xfrm>
            <a:off x="1521547" y="1021549"/>
            <a:ext cx="5402251" cy="5291223"/>
          </a:xfrm>
          <a:prstGeom prst="rect">
            <a:avLst/>
          </a:prstGeom>
        </p:spPr>
      </p:pic>
      <p:pic>
        <p:nvPicPr>
          <p:cNvPr id="11" name="Picture 10" descr="Custom House Quay as it currently is facing west, with the river to the left of the image and the Custom House to the right. "/>
          <p:cNvPicPr>
            <a:picLocks noChangeAspect="1"/>
          </p:cNvPicPr>
          <p:nvPr/>
        </p:nvPicPr>
        <p:blipFill rotWithShape="1">
          <a:blip r:embed="rId5"/>
          <a:srcRect t="2490"/>
          <a:stretch/>
        </p:blipFill>
        <p:spPr>
          <a:xfrm>
            <a:off x="6923798" y="2302625"/>
            <a:ext cx="4981241" cy="2800568"/>
          </a:xfrm>
          <a:prstGeom prst="rect">
            <a:avLst/>
          </a:prstGeom>
        </p:spPr>
      </p:pic>
    </p:spTree>
    <p:extLst>
      <p:ext uri="{BB962C8B-B14F-4D97-AF65-F5344CB8AC3E}">
        <p14:creationId xmlns:p14="http://schemas.microsoft.com/office/powerpoint/2010/main" val="38214499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2"/>
          <a:srcRect l="5109" t="4590" b="1798"/>
          <a:stretch/>
        </p:blipFill>
        <p:spPr>
          <a:xfrm>
            <a:off x="-1" y="5201868"/>
            <a:ext cx="1757919" cy="1229402"/>
          </a:xfrm>
          <a:prstGeom prst="rect">
            <a:avLst/>
          </a:prstGeom>
        </p:spPr>
      </p:pic>
      <p:pic>
        <p:nvPicPr>
          <p:cNvPr id="7" name="Picture 6"/>
          <p:cNvPicPr>
            <a:picLocks noChangeAspect="1"/>
          </p:cNvPicPr>
          <p:nvPr/>
        </p:nvPicPr>
        <p:blipFill>
          <a:blip r:embed="rId3"/>
          <a:stretch>
            <a:fillRect/>
          </a:stretch>
        </p:blipFill>
        <p:spPr>
          <a:xfrm>
            <a:off x="0" y="6431270"/>
            <a:ext cx="1770614" cy="426731"/>
          </a:xfrm>
          <a:prstGeom prst="rect">
            <a:avLst/>
          </a:prstGeom>
        </p:spPr>
      </p:pic>
      <p:sp>
        <p:nvSpPr>
          <p:cNvPr id="9" name="TextBox 8"/>
          <p:cNvSpPr txBox="1"/>
          <p:nvPr/>
        </p:nvSpPr>
        <p:spPr>
          <a:xfrm>
            <a:off x="941412" y="465078"/>
            <a:ext cx="8562365" cy="4247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160" b="1" i="1" u="none" strike="noStrike" kern="1200" cap="none" spc="0" normalizeH="0" baseline="0" noProof="0" dirty="0">
                <a:ln>
                  <a:noFill/>
                </a:ln>
                <a:solidFill>
                  <a:srgbClr val="E7E6E6"/>
                </a:solidFill>
                <a:effectLst/>
                <a:uLnTx/>
                <a:uFillTx/>
                <a:latin typeface="Trebuchet MS"/>
                <a:ea typeface="+mn-ea"/>
                <a:cs typeface="+mn-cs"/>
              </a:rPr>
              <a:t>Opportunities for Dublin City – </a:t>
            </a:r>
            <a:r>
              <a:rPr lang="en-IE" sz="2160" b="1" i="1" dirty="0">
                <a:solidFill>
                  <a:srgbClr val="E7E6E6"/>
                </a:solidFill>
                <a:latin typeface="Trebuchet MS"/>
              </a:rPr>
              <a:t>Gardiner Street </a:t>
            </a:r>
            <a:endParaRPr kumimoji="0" lang="en-IE" sz="2160" b="1" i="1" u="none" strike="noStrike" kern="1200" cap="none" spc="0" normalizeH="0" baseline="0" noProof="0" dirty="0">
              <a:ln>
                <a:noFill/>
              </a:ln>
              <a:solidFill>
                <a:srgbClr val="E7E6E6"/>
              </a:solidFill>
              <a:effectLst/>
              <a:uLnTx/>
              <a:uFillTx/>
              <a:latin typeface="Trebuchet MS"/>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8B87AB-4E87-4CB1-9087-2855C2859D4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4" name="Picture 13" descr="Aerial image of Gardiner Street as it currently is "/>
          <p:cNvPicPr>
            <a:picLocks noChangeAspect="1"/>
          </p:cNvPicPr>
          <p:nvPr/>
        </p:nvPicPr>
        <p:blipFill>
          <a:blip r:embed="rId4"/>
          <a:stretch>
            <a:fillRect/>
          </a:stretch>
        </p:blipFill>
        <p:spPr>
          <a:xfrm>
            <a:off x="192680" y="974151"/>
            <a:ext cx="7281857" cy="5576774"/>
          </a:xfrm>
          <a:prstGeom prst="rect">
            <a:avLst/>
          </a:prstGeom>
        </p:spPr>
      </p:pic>
      <p:pic>
        <p:nvPicPr>
          <p:cNvPr id="15" name="Picture 14" descr="Aerial graphic image of proposed intervention on Gardiner street "/>
          <p:cNvPicPr>
            <a:picLocks noChangeAspect="1"/>
          </p:cNvPicPr>
          <p:nvPr/>
        </p:nvPicPr>
        <p:blipFill>
          <a:blip r:embed="rId5"/>
          <a:stretch>
            <a:fillRect/>
          </a:stretch>
        </p:blipFill>
        <p:spPr>
          <a:xfrm>
            <a:off x="7599883" y="471516"/>
            <a:ext cx="4123543" cy="6079409"/>
          </a:xfrm>
          <a:prstGeom prst="rect">
            <a:avLst/>
          </a:prstGeom>
        </p:spPr>
      </p:pic>
    </p:spTree>
    <p:extLst>
      <p:ext uri="{BB962C8B-B14F-4D97-AF65-F5344CB8AC3E}">
        <p14:creationId xmlns:p14="http://schemas.microsoft.com/office/powerpoint/2010/main" val="2942078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2"/>
          <a:srcRect l="5109" t="4590" b="1798"/>
          <a:stretch/>
        </p:blipFill>
        <p:spPr>
          <a:xfrm>
            <a:off x="-1" y="5201868"/>
            <a:ext cx="1757919" cy="1229402"/>
          </a:xfrm>
          <a:prstGeom prst="rect">
            <a:avLst/>
          </a:prstGeom>
        </p:spPr>
      </p:pic>
      <p:pic>
        <p:nvPicPr>
          <p:cNvPr id="7" name="Picture 6"/>
          <p:cNvPicPr>
            <a:picLocks noChangeAspect="1"/>
          </p:cNvPicPr>
          <p:nvPr/>
        </p:nvPicPr>
        <p:blipFill>
          <a:blip r:embed="rId3"/>
          <a:stretch>
            <a:fillRect/>
          </a:stretch>
        </p:blipFill>
        <p:spPr>
          <a:xfrm>
            <a:off x="0" y="6431270"/>
            <a:ext cx="1770614" cy="426731"/>
          </a:xfrm>
          <a:prstGeom prst="rect">
            <a:avLst/>
          </a:prstGeom>
        </p:spPr>
      </p:pic>
      <p:sp>
        <p:nvSpPr>
          <p:cNvPr id="9" name="TextBox 8"/>
          <p:cNvSpPr txBox="1"/>
          <p:nvPr/>
        </p:nvSpPr>
        <p:spPr>
          <a:xfrm>
            <a:off x="2638325" y="42555"/>
            <a:ext cx="6364359" cy="4247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160" b="1" i="1" u="none" strike="noStrike" kern="1200" cap="none" spc="0" normalizeH="0" baseline="0" noProof="0" dirty="0">
                <a:ln>
                  <a:noFill/>
                </a:ln>
                <a:solidFill>
                  <a:srgbClr val="E7E6E6"/>
                </a:solidFill>
                <a:effectLst/>
                <a:uLnTx/>
                <a:uFillTx/>
                <a:latin typeface="Trebuchet MS"/>
                <a:ea typeface="+mn-ea"/>
                <a:cs typeface="+mn-cs"/>
              </a:rPr>
              <a:t>Opportunities for Dublin City – </a:t>
            </a:r>
            <a:r>
              <a:rPr lang="en-IE" sz="2160" b="1" i="1" dirty="0">
                <a:solidFill>
                  <a:srgbClr val="E7E6E6"/>
                </a:solidFill>
                <a:latin typeface="Trebuchet MS"/>
              </a:rPr>
              <a:t>Gardiner Street </a:t>
            </a:r>
            <a:endParaRPr kumimoji="0" lang="en-IE" sz="2160" b="1" i="1" u="none" strike="noStrike" kern="1200" cap="none" spc="0" normalizeH="0" baseline="0" noProof="0" dirty="0">
              <a:ln>
                <a:noFill/>
              </a:ln>
              <a:solidFill>
                <a:srgbClr val="E7E6E6"/>
              </a:solidFill>
              <a:effectLst/>
              <a:uLnTx/>
              <a:uFillTx/>
              <a:latin typeface="Trebuchet MS"/>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8B87AB-4E87-4CB1-9087-2855C2859D4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2" name="Picture 11" descr="Computer generated image of Gardiner Street with cycle lane in place and people walking"/>
          <p:cNvPicPr>
            <a:picLocks noChangeAspect="1"/>
          </p:cNvPicPr>
          <p:nvPr/>
        </p:nvPicPr>
        <p:blipFill rotWithShape="1">
          <a:blip r:embed="rId4"/>
          <a:srcRect l="1627" t="845" r="1241" b="1799"/>
          <a:stretch/>
        </p:blipFill>
        <p:spPr>
          <a:xfrm>
            <a:off x="3782290" y="509841"/>
            <a:ext cx="6558742" cy="6134794"/>
          </a:xfrm>
          <a:prstGeom prst="rect">
            <a:avLst/>
          </a:prstGeom>
        </p:spPr>
      </p:pic>
      <p:pic>
        <p:nvPicPr>
          <p:cNvPr id="13" name="Picture 12" descr="Image of Gardiner street as it currently is with cars seen travelling in both directions/ "/>
          <p:cNvPicPr>
            <a:picLocks noChangeAspect="1"/>
          </p:cNvPicPr>
          <p:nvPr/>
        </p:nvPicPr>
        <p:blipFill rotWithShape="1">
          <a:blip r:embed="rId5"/>
          <a:srcRect l="1950" t="3084" r="2155" b="3214"/>
          <a:stretch/>
        </p:blipFill>
        <p:spPr>
          <a:xfrm>
            <a:off x="149629" y="2286000"/>
            <a:ext cx="3050772" cy="1695796"/>
          </a:xfrm>
          <a:prstGeom prst="rect">
            <a:avLst/>
          </a:prstGeom>
        </p:spPr>
      </p:pic>
    </p:spTree>
    <p:extLst>
      <p:ext uri="{BB962C8B-B14F-4D97-AF65-F5344CB8AC3E}">
        <p14:creationId xmlns:p14="http://schemas.microsoft.com/office/powerpoint/2010/main" val="9871892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 y="1"/>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2623299" y="310654"/>
            <a:ext cx="6256440" cy="4247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160" b="1" i="1" u="none" strike="noStrike" kern="1200" cap="none" spc="0" normalizeH="0" baseline="0" noProof="0" dirty="0">
                <a:ln>
                  <a:noFill/>
                </a:ln>
                <a:solidFill>
                  <a:srgbClr val="E7E6E6"/>
                </a:solidFill>
                <a:effectLst/>
                <a:uLnTx/>
                <a:uFillTx/>
                <a:latin typeface="Trebuchet MS"/>
                <a:ea typeface="+mn-ea"/>
                <a:cs typeface="+mn-cs"/>
              </a:rPr>
              <a:t>Opportunities for Dublin City – Lincoln Place</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8B87AB-4E87-4CB1-9087-2855C2859D4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2"/>
          <a:srcRect l="5109" t="4590" b="1798"/>
          <a:stretch/>
        </p:blipFill>
        <p:spPr>
          <a:xfrm>
            <a:off x="-1" y="5201868"/>
            <a:ext cx="1757919" cy="1229402"/>
          </a:xfrm>
          <a:prstGeom prst="rect">
            <a:avLst/>
          </a:prstGeom>
        </p:spPr>
      </p:pic>
      <p:pic>
        <p:nvPicPr>
          <p:cNvPr id="13" name="Picture 12"/>
          <p:cNvPicPr>
            <a:picLocks noChangeAspect="1"/>
          </p:cNvPicPr>
          <p:nvPr/>
        </p:nvPicPr>
        <p:blipFill>
          <a:blip r:embed="rId3"/>
          <a:stretch>
            <a:fillRect/>
          </a:stretch>
        </p:blipFill>
        <p:spPr>
          <a:xfrm>
            <a:off x="0" y="6431270"/>
            <a:ext cx="1770614" cy="426731"/>
          </a:xfrm>
          <a:prstGeom prst="rect">
            <a:avLst/>
          </a:prstGeom>
        </p:spPr>
      </p:pic>
      <p:pic>
        <p:nvPicPr>
          <p:cNvPr id="5" name="Picture 4" descr="Aerial graphic image of Lincoln place if traffic-free measures implmeneted. "/>
          <p:cNvPicPr>
            <a:picLocks noChangeAspect="1"/>
          </p:cNvPicPr>
          <p:nvPr/>
        </p:nvPicPr>
        <p:blipFill>
          <a:blip r:embed="rId4"/>
          <a:stretch>
            <a:fillRect/>
          </a:stretch>
        </p:blipFill>
        <p:spPr>
          <a:xfrm>
            <a:off x="0" y="1046038"/>
            <a:ext cx="6721220" cy="4299045"/>
          </a:xfrm>
          <a:prstGeom prst="rect">
            <a:avLst/>
          </a:prstGeom>
        </p:spPr>
      </p:pic>
      <p:pic>
        <p:nvPicPr>
          <p:cNvPr id="6" name="Picture 5" descr="Aerial image of Lincoln Place"/>
          <p:cNvPicPr>
            <a:picLocks noChangeAspect="1"/>
          </p:cNvPicPr>
          <p:nvPr/>
        </p:nvPicPr>
        <p:blipFill>
          <a:blip r:embed="rId5"/>
          <a:stretch>
            <a:fillRect/>
          </a:stretch>
        </p:blipFill>
        <p:spPr>
          <a:xfrm>
            <a:off x="6658491" y="1046038"/>
            <a:ext cx="5451065" cy="4974136"/>
          </a:xfrm>
          <a:prstGeom prst="rect">
            <a:avLst/>
          </a:prstGeom>
        </p:spPr>
      </p:pic>
    </p:spTree>
    <p:extLst>
      <p:ext uri="{BB962C8B-B14F-4D97-AF65-F5344CB8AC3E}">
        <p14:creationId xmlns:p14="http://schemas.microsoft.com/office/powerpoint/2010/main" val="19845942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0"/>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1243882" y="396082"/>
            <a:ext cx="6256440" cy="4247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160" b="1" i="1" u="none" strike="noStrike" kern="1200" cap="none" spc="0" normalizeH="0" baseline="0" noProof="0" dirty="0">
                <a:ln>
                  <a:noFill/>
                </a:ln>
                <a:solidFill>
                  <a:srgbClr val="E7E6E6"/>
                </a:solidFill>
                <a:effectLst/>
                <a:uLnTx/>
                <a:uFillTx/>
                <a:latin typeface="Trebuchet MS"/>
                <a:ea typeface="+mn-ea"/>
                <a:cs typeface="+mn-cs"/>
              </a:rPr>
              <a:t>Opportunities for Dublin City – Lincoln Place</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8B87AB-4E87-4CB1-9087-2855C2859D4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2"/>
          <a:srcRect l="5109" t="4590" b="1798"/>
          <a:stretch/>
        </p:blipFill>
        <p:spPr>
          <a:xfrm>
            <a:off x="-1" y="5201868"/>
            <a:ext cx="1757919" cy="1229402"/>
          </a:xfrm>
          <a:prstGeom prst="rect">
            <a:avLst/>
          </a:prstGeom>
        </p:spPr>
      </p:pic>
      <p:pic>
        <p:nvPicPr>
          <p:cNvPr id="13" name="Picture 12"/>
          <p:cNvPicPr>
            <a:picLocks noChangeAspect="1"/>
          </p:cNvPicPr>
          <p:nvPr/>
        </p:nvPicPr>
        <p:blipFill>
          <a:blip r:embed="rId3"/>
          <a:stretch>
            <a:fillRect/>
          </a:stretch>
        </p:blipFill>
        <p:spPr>
          <a:xfrm>
            <a:off x="0" y="6431270"/>
            <a:ext cx="1770614" cy="426731"/>
          </a:xfrm>
          <a:prstGeom prst="rect">
            <a:avLst/>
          </a:prstGeom>
        </p:spPr>
      </p:pic>
      <p:pic>
        <p:nvPicPr>
          <p:cNvPr id="7" name="Picture 6" descr="Image of Lincoln Place as it currently is"/>
          <p:cNvPicPr>
            <a:picLocks noChangeAspect="1"/>
          </p:cNvPicPr>
          <p:nvPr/>
        </p:nvPicPr>
        <p:blipFill rotWithShape="1">
          <a:blip r:embed="rId4"/>
          <a:srcRect l="1" t="5726" r="1422"/>
          <a:stretch/>
        </p:blipFill>
        <p:spPr>
          <a:xfrm>
            <a:off x="7167813" y="4813895"/>
            <a:ext cx="4387547" cy="1693015"/>
          </a:xfrm>
          <a:prstGeom prst="rect">
            <a:avLst/>
          </a:prstGeom>
        </p:spPr>
      </p:pic>
      <p:pic>
        <p:nvPicPr>
          <p:cNvPr id="11" name="Picture 10" descr="A computer generated image (CGI) of Lincoln Place with more road space dedicated to outdoor dining. There is a large tree, people are walking, cycling and sitting out. A bus can be seen travelling east. Inside the CGI image is a smaller image of what Lincon Place looks like now with more road space dedicated to traffic."/>
          <p:cNvPicPr>
            <a:picLocks noChangeAspect="1"/>
          </p:cNvPicPr>
          <p:nvPr/>
        </p:nvPicPr>
        <p:blipFill rotWithShape="1">
          <a:blip r:embed="rId5"/>
          <a:srcRect r="980" b="951"/>
          <a:stretch/>
        </p:blipFill>
        <p:spPr>
          <a:xfrm>
            <a:off x="81089" y="896454"/>
            <a:ext cx="10068751" cy="3841801"/>
          </a:xfrm>
          <a:prstGeom prst="rect">
            <a:avLst/>
          </a:prstGeom>
        </p:spPr>
      </p:pic>
    </p:spTree>
    <p:extLst>
      <p:ext uri="{BB962C8B-B14F-4D97-AF65-F5344CB8AC3E}">
        <p14:creationId xmlns:p14="http://schemas.microsoft.com/office/powerpoint/2010/main" val="946397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0"/>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149631" y="63508"/>
            <a:ext cx="5825976" cy="424732"/>
          </a:xfrm>
          <a:prstGeom prst="rect">
            <a:avLst/>
          </a:prstGeom>
          <a:noFill/>
        </p:spPr>
        <p:txBody>
          <a:bodyPr wrap="square" rtlCol="0" anchor="ctr">
            <a:spAutoFit/>
          </a:bodyPr>
          <a:lstStyle/>
          <a:p>
            <a:r>
              <a:rPr lang="en-IE" sz="2160" b="1" i="1" dirty="0">
                <a:solidFill>
                  <a:schemeClr val="bg1"/>
                </a:solidFill>
                <a:latin typeface="Trebuchet MS"/>
              </a:rPr>
              <a:t>City Centre Transport changes 2016 – 2023 </a:t>
            </a:r>
          </a:p>
        </p:txBody>
      </p:sp>
      <p:sp>
        <p:nvSpPr>
          <p:cNvPr id="6" name="Rectangle 5"/>
          <p:cNvSpPr/>
          <p:nvPr/>
        </p:nvSpPr>
        <p:spPr>
          <a:xfrm>
            <a:off x="509501" y="1084419"/>
            <a:ext cx="6174965" cy="1408078"/>
          </a:xfrm>
          <a:prstGeom prst="rect">
            <a:avLst/>
          </a:prstGeom>
        </p:spPr>
        <p:txBody>
          <a:bodyPr wrap="square">
            <a:spAutoFit/>
          </a:bodyPr>
          <a:lstStyle/>
          <a:p>
            <a:pPr>
              <a:spcAft>
                <a:spcPts val="900"/>
              </a:spcAft>
            </a:pPr>
            <a:r>
              <a:rPr lang="en-IE" sz="1620" dirty="0">
                <a:solidFill>
                  <a:schemeClr val="bg1"/>
                </a:solidFill>
              </a:rPr>
              <a:t> </a:t>
            </a:r>
          </a:p>
          <a:p>
            <a:pPr marL="308610" indent="-308610">
              <a:spcAft>
                <a:spcPts val="900"/>
              </a:spcAft>
              <a:buFont typeface="Arial" panose="020B0604020202020204" pitchFamily="34" charset="0"/>
              <a:buChar char="•"/>
            </a:pPr>
            <a:endParaRPr lang="en-GB" sz="1620" dirty="0">
              <a:solidFill>
                <a:schemeClr val="bg1"/>
              </a:solidFill>
            </a:endParaRPr>
          </a:p>
          <a:p>
            <a:pPr marL="308610" indent="-308610">
              <a:spcAft>
                <a:spcPts val="900"/>
              </a:spcAft>
              <a:buFont typeface="Arial" panose="020B0604020202020204" pitchFamily="34" charset="0"/>
              <a:buChar char="•"/>
            </a:pPr>
            <a:endParaRPr lang="en-GB" sz="1620" dirty="0">
              <a:solidFill>
                <a:schemeClr val="bg1"/>
              </a:solidFill>
              <a:sym typeface="Arial" panose="020B0604020202020204" pitchFamily="34" charset="0"/>
            </a:endParaRPr>
          </a:p>
          <a:p>
            <a:pPr marL="308610" indent="-308610">
              <a:spcAft>
                <a:spcPts val="900"/>
              </a:spcAft>
              <a:buFont typeface="Arial" panose="020B0604020202020204" pitchFamily="34" charset="0"/>
              <a:buChar char="•"/>
            </a:pPr>
            <a:endParaRPr lang="en-IE" sz="1440" dirty="0">
              <a:solidFill>
                <a:schemeClr val="bg1"/>
              </a:solidFill>
              <a:sym typeface="Arial" panose="020B0604020202020204" pitchFamily="34" charset="0"/>
            </a:endParaRPr>
          </a:p>
        </p:txBody>
      </p:sp>
      <p:sp>
        <p:nvSpPr>
          <p:cNvPr id="11" name="Slide Number Placeholder 3"/>
          <p:cNvSpPr>
            <a:spLocks noGrp="1"/>
          </p:cNvSpPr>
          <p:nvPr>
            <p:ph type="sldNum" sz="quarter" idx="12"/>
          </p:nvPr>
        </p:nvSpPr>
        <p:spPr>
          <a:xfrm>
            <a:off x="10972799" y="6400800"/>
            <a:ext cx="968141" cy="311050"/>
          </a:xfrm>
        </p:spPr>
        <p:txBody>
          <a:bodyPr/>
          <a:lstStyle/>
          <a:p>
            <a:r>
              <a:rPr lang="en-GB" dirty="0"/>
              <a:t> </a:t>
            </a:r>
            <a:r>
              <a:rPr lang="en-GB" sz="1400" b="1" dirty="0"/>
              <a:t>Slide </a:t>
            </a:r>
            <a:fld id="{8852653C-068C-4B11-A02B-016E78A5EA48}" type="slidenum">
              <a:rPr lang="en-GB" sz="1400" b="1" smtClean="0"/>
              <a:t>4</a:t>
            </a:fld>
            <a:endParaRPr lang="en-GB" sz="1400" b="1" dirty="0"/>
          </a:p>
        </p:txBody>
      </p:sp>
      <p:sp>
        <p:nvSpPr>
          <p:cNvPr id="3" name="TextBox 2"/>
          <p:cNvSpPr txBox="1"/>
          <p:nvPr/>
        </p:nvSpPr>
        <p:spPr>
          <a:xfrm>
            <a:off x="74851" y="1025149"/>
            <a:ext cx="4635609" cy="1015663"/>
          </a:xfrm>
          <a:prstGeom prst="rect">
            <a:avLst/>
          </a:prstGeom>
          <a:noFill/>
        </p:spPr>
        <p:txBody>
          <a:bodyPr wrap="square" rtlCol="0">
            <a:spAutoFit/>
          </a:bodyPr>
          <a:lstStyle/>
          <a:p>
            <a:pPr marL="742950" lvl="1" indent="-285750">
              <a:buFont typeface="Wingdings" panose="05000000000000000000" pitchFamily="2" charset="2"/>
              <a:buChar char="§"/>
            </a:pPr>
            <a:r>
              <a:rPr lang="en-IE" sz="2000" dirty="0">
                <a:solidFill>
                  <a:schemeClr val="bg1"/>
                </a:solidFill>
              </a:rPr>
              <a:t>Suffolk Street Traffic Free </a:t>
            </a:r>
          </a:p>
          <a:p>
            <a:pPr marL="742950" lvl="1" indent="-285750">
              <a:buFont typeface="Wingdings" panose="05000000000000000000" pitchFamily="2" charset="2"/>
              <a:buChar char="§"/>
            </a:pPr>
            <a:endParaRPr lang="en-IE" sz="2000" dirty="0">
              <a:solidFill>
                <a:schemeClr val="bg1"/>
              </a:solidFill>
            </a:endParaRPr>
          </a:p>
          <a:p>
            <a:pPr marL="742950" lvl="1" indent="-285750">
              <a:buFont typeface="Wingdings" panose="05000000000000000000" pitchFamily="2" charset="2"/>
              <a:buChar char="§"/>
            </a:pPr>
            <a:r>
              <a:rPr lang="en-IE" sz="2000" dirty="0" err="1">
                <a:solidFill>
                  <a:schemeClr val="bg1"/>
                </a:solidFill>
              </a:rPr>
              <a:t>Broadstone</a:t>
            </a:r>
            <a:r>
              <a:rPr lang="en-IE" sz="2000" dirty="0">
                <a:solidFill>
                  <a:schemeClr val="bg1"/>
                </a:solidFill>
              </a:rPr>
              <a:t> Plaza </a:t>
            </a:r>
          </a:p>
        </p:txBody>
      </p:sp>
      <p:pic>
        <p:nvPicPr>
          <p:cNvPr id="4" name="Picture 3" descr="Suffolk St before it was traffic free. There are 5 buses heading north and a number of people crossing the road. "/>
          <p:cNvPicPr>
            <a:picLocks noChangeAspect="1"/>
          </p:cNvPicPr>
          <p:nvPr/>
        </p:nvPicPr>
        <p:blipFill rotWithShape="1">
          <a:blip r:embed="rId3"/>
          <a:srcRect l="2311" t="1924"/>
          <a:stretch/>
        </p:blipFill>
        <p:spPr>
          <a:xfrm>
            <a:off x="8370916" y="448887"/>
            <a:ext cx="3884384" cy="2792885"/>
          </a:xfrm>
          <a:prstGeom prst="rect">
            <a:avLst/>
          </a:prstGeom>
        </p:spPr>
      </p:pic>
      <p:pic>
        <p:nvPicPr>
          <p:cNvPr id="5" name="Picture 4" descr="Traffic free Suffolk St with large planters and people walking. "/>
          <p:cNvPicPr>
            <a:picLocks noChangeAspect="1"/>
          </p:cNvPicPr>
          <p:nvPr/>
        </p:nvPicPr>
        <p:blipFill rotWithShape="1">
          <a:blip r:embed="rId4"/>
          <a:srcRect t="588" r="2542" b="-1"/>
          <a:stretch/>
        </p:blipFill>
        <p:spPr>
          <a:xfrm>
            <a:off x="4495489" y="421698"/>
            <a:ext cx="3809115" cy="2817823"/>
          </a:xfrm>
          <a:prstGeom prst="rect">
            <a:avLst/>
          </a:prstGeom>
        </p:spPr>
      </p:pic>
      <p:pic>
        <p:nvPicPr>
          <p:cNvPr id="14" name="Picture 1" descr="Broadstone Plaza with public seating, a tree and people walking "/>
          <p:cNvPicPr>
            <a:picLocks noChangeAspect="1"/>
          </p:cNvPicPr>
          <p:nvPr/>
        </p:nvPicPr>
        <p:blipFill>
          <a:blip r:embed="rId5">
            <a:extLst>
              <a:ext uri="{BEBA8EAE-BF5A-486C-A8C5-ECC9F3942E4B}">
                <a14:imgProps xmlns:a14="http://schemas.microsoft.com/office/drawing/2010/main">
                  <a14:imgLayer r:embed="rId6">
                    <a14:imgEffect>
                      <a14:sharpenSoften amount="-4000"/>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567221" y="3301042"/>
            <a:ext cx="5258755" cy="335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chart" descr="Broadstone before the plaza was constructed. A petrol station and multiple cars on the street. "/>
          <p:cNvPicPr>
            <a:picLocks noChangeAspect="1"/>
          </p:cNvPicPr>
          <p:nvPr/>
        </p:nvPicPr>
        <p:blipFill>
          <a:blip r:embed="rId7"/>
          <a:stretch>
            <a:fillRect/>
          </a:stretch>
        </p:blipFill>
        <p:spPr>
          <a:xfrm>
            <a:off x="6776060" y="3322359"/>
            <a:ext cx="4942114" cy="3076190"/>
          </a:xfrm>
          <a:prstGeom prst="rect">
            <a:avLst/>
          </a:prstGeom>
        </p:spPr>
      </p:pic>
    </p:spTree>
    <p:extLst>
      <p:ext uri="{BB962C8B-B14F-4D97-AF65-F5344CB8AC3E}">
        <p14:creationId xmlns:p14="http://schemas.microsoft.com/office/powerpoint/2010/main" val="43581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0"/>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p:cNvPicPr>
            <a:picLocks noChangeAspect="1"/>
          </p:cNvPicPr>
          <p:nvPr/>
        </p:nvPicPr>
        <p:blipFill rotWithShape="1">
          <a:blip r:embed="rId2"/>
          <a:srcRect l="5109" t="4590" b="1798"/>
          <a:stretch/>
        </p:blipFill>
        <p:spPr>
          <a:xfrm>
            <a:off x="-1" y="5201868"/>
            <a:ext cx="1757919" cy="1229402"/>
          </a:xfrm>
          <a:prstGeom prst="rect">
            <a:avLst/>
          </a:prstGeom>
        </p:spPr>
      </p:pic>
      <p:pic>
        <p:nvPicPr>
          <p:cNvPr id="12" name="Picture 11"/>
          <p:cNvPicPr>
            <a:picLocks noChangeAspect="1"/>
          </p:cNvPicPr>
          <p:nvPr/>
        </p:nvPicPr>
        <p:blipFill>
          <a:blip r:embed="rId3"/>
          <a:stretch>
            <a:fillRect/>
          </a:stretch>
        </p:blipFill>
        <p:spPr>
          <a:xfrm>
            <a:off x="0" y="6431270"/>
            <a:ext cx="1770614" cy="426731"/>
          </a:xfrm>
          <a:prstGeom prst="rect">
            <a:avLst/>
          </a:prstGeom>
        </p:spPr>
      </p:pic>
      <p:pic>
        <p:nvPicPr>
          <p:cNvPr id="7" name="Picture 6" descr="A computer generated image (CGI) of Christchuch with more spacious paths and narrowed carriageway.There are people walking, jogging, cycling and a bus can be seen travelling west. Inside the CGI image is a smaller image of what Christchuch looks like now with wider roads."/>
          <p:cNvPicPr>
            <a:picLocks noChangeAspect="1"/>
          </p:cNvPicPr>
          <p:nvPr/>
        </p:nvPicPr>
        <p:blipFill>
          <a:blip r:embed="rId4"/>
          <a:stretch>
            <a:fillRect/>
          </a:stretch>
        </p:blipFill>
        <p:spPr>
          <a:xfrm>
            <a:off x="607308" y="1303960"/>
            <a:ext cx="10965858" cy="4008148"/>
          </a:xfrm>
          <a:prstGeom prst="rect">
            <a:avLst/>
          </a:prstGeom>
        </p:spPr>
      </p:pic>
      <p:sp>
        <p:nvSpPr>
          <p:cNvPr id="9" name="TextBox 8"/>
          <p:cNvSpPr txBox="1"/>
          <p:nvPr/>
        </p:nvSpPr>
        <p:spPr>
          <a:xfrm>
            <a:off x="1262354" y="422650"/>
            <a:ext cx="6256440" cy="4247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160" b="1" i="1" u="none" strike="noStrike" kern="1200" cap="none" spc="0" normalizeH="0" baseline="0" noProof="0" dirty="0">
                <a:ln>
                  <a:noFill/>
                </a:ln>
                <a:solidFill>
                  <a:srgbClr val="E7E6E6"/>
                </a:solidFill>
                <a:effectLst/>
                <a:uLnTx/>
                <a:uFillTx/>
                <a:latin typeface="Trebuchet MS"/>
                <a:ea typeface="+mn-ea"/>
                <a:cs typeface="+mn-cs"/>
              </a:rPr>
              <a:t>Opportunities for Dublin City – Christchurch</a:t>
            </a:r>
          </a:p>
        </p:txBody>
      </p:sp>
      <p:pic>
        <p:nvPicPr>
          <p:cNvPr id="2" name="Picture 1"/>
          <p:cNvPicPr>
            <a:picLocks noChangeAspect="1"/>
          </p:cNvPicPr>
          <p:nvPr/>
        </p:nvPicPr>
        <p:blipFill>
          <a:blip r:embed="rId5"/>
          <a:stretch>
            <a:fillRect/>
          </a:stretch>
        </p:blipFill>
        <p:spPr>
          <a:xfrm>
            <a:off x="8753371" y="4225148"/>
            <a:ext cx="2819795" cy="1068104"/>
          </a:xfrm>
          <a:prstGeom prst="rect">
            <a:avLst/>
          </a:prstGeom>
        </p:spPr>
      </p:pic>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8B87AB-4E87-4CB1-9087-2855C2859D4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3"/>
          <p:cNvSpPr/>
          <p:nvPr/>
        </p:nvSpPr>
        <p:spPr>
          <a:xfrm>
            <a:off x="8753371" y="4244004"/>
            <a:ext cx="2819795" cy="103039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5880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a:extLst>
              <a:ext uri="{C183D7F6-B498-43B3-948B-1728B52AA6E4}">
                <adec:decorative xmlns:adec="http://schemas.microsoft.com/office/drawing/2017/decorative" val="1"/>
              </a:ext>
            </a:extLst>
          </p:cNvPr>
          <p:cNvPicPr>
            <a:picLocks noChangeAspect="1"/>
          </p:cNvPicPr>
          <p:nvPr/>
        </p:nvPicPr>
        <p:blipFill rotWithShape="1">
          <a:blip r:embed="rId2"/>
          <a:srcRect l="5109" t="4590" b="1798"/>
          <a:stretch/>
        </p:blipFill>
        <p:spPr>
          <a:xfrm>
            <a:off x="-1" y="5201868"/>
            <a:ext cx="1757919" cy="1229402"/>
          </a:xfrm>
          <a:prstGeom prst="rect">
            <a:avLst/>
          </a:prstGeom>
        </p:spPr>
      </p:pic>
      <p:pic>
        <p:nvPicPr>
          <p:cNvPr id="5" name="Picture 4"/>
          <p:cNvPicPr>
            <a:picLocks noChangeAspect="1"/>
          </p:cNvPicPr>
          <p:nvPr/>
        </p:nvPicPr>
        <p:blipFill>
          <a:blip r:embed="rId3"/>
          <a:stretch>
            <a:fillRect/>
          </a:stretch>
        </p:blipFill>
        <p:spPr>
          <a:xfrm>
            <a:off x="0" y="6458989"/>
            <a:ext cx="1655598" cy="399011"/>
          </a:xfrm>
          <a:prstGeom prst="rect">
            <a:avLst/>
          </a:prstGeom>
        </p:spPr>
      </p:pic>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8B87AB-4E87-4CB1-9087-2855C2859D4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TextBox 11"/>
          <p:cNvSpPr txBox="1"/>
          <p:nvPr/>
        </p:nvSpPr>
        <p:spPr>
          <a:xfrm>
            <a:off x="2181806" y="194792"/>
            <a:ext cx="9171994" cy="46166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E" sz="2400" b="1" i="1" dirty="0">
                <a:solidFill>
                  <a:srgbClr val="E7E6E6"/>
                </a:solidFill>
                <a:latin typeface="Trebuchet MS"/>
              </a:rPr>
              <a:t>Key outcomes of the </a:t>
            </a:r>
            <a:r>
              <a:rPr kumimoji="0" lang="en-IE" sz="2400" b="1" i="1" u="none" strike="noStrike" kern="1200" cap="none" spc="0" normalizeH="0" baseline="0" noProof="0" dirty="0">
                <a:ln>
                  <a:noFill/>
                </a:ln>
                <a:solidFill>
                  <a:srgbClr val="E7E6E6"/>
                </a:solidFill>
                <a:effectLst/>
                <a:uLnTx/>
                <a:uFillTx/>
                <a:latin typeface="Trebuchet MS"/>
                <a:ea typeface="+mn-ea"/>
                <a:cs typeface="+mn-cs"/>
              </a:rPr>
              <a:t>Dublin City Centre Transport Plan</a:t>
            </a:r>
          </a:p>
        </p:txBody>
      </p:sp>
      <p:sp>
        <p:nvSpPr>
          <p:cNvPr id="10" name="TextBox 9"/>
          <p:cNvSpPr txBox="1"/>
          <p:nvPr/>
        </p:nvSpPr>
        <p:spPr>
          <a:xfrm>
            <a:off x="1281751" y="792981"/>
            <a:ext cx="10072049" cy="5816977"/>
          </a:xfrm>
          <a:prstGeom prst="rect">
            <a:avLst/>
          </a:prstGeom>
          <a:noFill/>
        </p:spPr>
        <p:txBody>
          <a:bodyPr wrap="square" rtlCol="0">
            <a:spAutoFit/>
          </a:bodyPr>
          <a:lstStyle/>
          <a:p>
            <a:pPr marL="342900" indent="-342900">
              <a:buFont typeface="Wingdings" panose="05000000000000000000" pitchFamily="2" charset="2"/>
              <a:buChar char="ü"/>
            </a:pPr>
            <a:r>
              <a:rPr lang="en-IE" sz="2000" dirty="0">
                <a:solidFill>
                  <a:schemeClr val="bg1"/>
                </a:solidFill>
              </a:rPr>
              <a:t>Reduction of up to 60 % of car traffic in city core meeting DCC policy to make the City Centre a low Traffic environment. </a:t>
            </a:r>
          </a:p>
          <a:p>
            <a:pPr marL="342900" indent="-342900">
              <a:buFont typeface="Wingdings" panose="05000000000000000000" pitchFamily="2" charset="2"/>
              <a:buChar char="ü"/>
            </a:pPr>
            <a:endParaRPr lang="en-IE" sz="2000" dirty="0">
              <a:solidFill>
                <a:schemeClr val="bg1"/>
              </a:solidFill>
            </a:endParaRPr>
          </a:p>
          <a:p>
            <a:pPr marL="342900" indent="-342900">
              <a:buFont typeface="Wingdings" panose="05000000000000000000" pitchFamily="2" charset="2"/>
              <a:buChar char="ü"/>
            </a:pPr>
            <a:r>
              <a:rPr lang="en-IE" sz="2000" dirty="0">
                <a:solidFill>
                  <a:schemeClr val="bg1"/>
                </a:solidFill>
              </a:rPr>
              <a:t>More reliable and frequent Public Transport. </a:t>
            </a:r>
          </a:p>
          <a:p>
            <a:pPr marL="342900" indent="-342900">
              <a:buFont typeface="Wingdings" panose="05000000000000000000" pitchFamily="2" charset="2"/>
              <a:buChar char="ü"/>
            </a:pPr>
            <a:endParaRPr lang="en-IE" sz="2000" dirty="0">
              <a:solidFill>
                <a:schemeClr val="bg1"/>
              </a:solidFill>
            </a:endParaRPr>
          </a:p>
          <a:p>
            <a:pPr marL="342900" indent="-342900">
              <a:buFont typeface="Wingdings" panose="05000000000000000000" pitchFamily="2" charset="2"/>
              <a:buChar char="ü"/>
            </a:pPr>
            <a:r>
              <a:rPr lang="en-IE" sz="2000" dirty="0">
                <a:solidFill>
                  <a:schemeClr val="bg1"/>
                </a:solidFill>
              </a:rPr>
              <a:t>Reduced emissions due to reduction of 34% in </a:t>
            </a:r>
            <a:r>
              <a:rPr lang="en-IE" sz="2000" dirty="0" err="1">
                <a:solidFill>
                  <a:schemeClr val="bg1"/>
                </a:solidFill>
              </a:rPr>
              <a:t>Kms</a:t>
            </a:r>
            <a:r>
              <a:rPr lang="en-IE" sz="2000" dirty="0">
                <a:solidFill>
                  <a:schemeClr val="bg1"/>
                </a:solidFill>
              </a:rPr>
              <a:t> travelled by private car in city centre.  </a:t>
            </a:r>
          </a:p>
          <a:p>
            <a:pPr marL="342900" indent="-342900">
              <a:buFont typeface="Wingdings" panose="05000000000000000000" pitchFamily="2" charset="2"/>
              <a:buChar char="ü"/>
            </a:pPr>
            <a:endParaRPr lang="en-IE" sz="2000" dirty="0">
              <a:solidFill>
                <a:schemeClr val="bg1"/>
              </a:solidFill>
            </a:endParaRPr>
          </a:p>
          <a:p>
            <a:pPr marL="342900" indent="-342900">
              <a:buFont typeface="Wingdings" panose="05000000000000000000" pitchFamily="2" charset="2"/>
              <a:buChar char="ü"/>
            </a:pPr>
            <a:r>
              <a:rPr lang="en-IE" sz="2000" dirty="0">
                <a:solidFill>
                  <a:schemeClr val="bg1"/>
                </a:solidFill>
              </a:rPr>
              <a:t>Reduction in population exposed to traffic noise.</a:t>
            </a:r>
          </a:p>
          <a:p>
            <a:pPr marL="342900" indent="-342900">
              <a:buFont typeface="Wingdings" panose="05000000000000000000" pitchFamily="2" charset="2"/>
              <a:buChar char="ü"/>
            </a:pPr>
            <a:endParaRPr lang="en-IE" sz="2000" dirty="0">
              <a:solidFill>
                <a:schemeClr val="bg1"/>
              </a:solidFill>
            </a:endParaRPr>
          </a:p>
          <a:p>
            <a:pPr marL="342900" indent="-342900">
              <a:buFont typeface="Wingdings" panose="05000000000000000000" pitchFamily="2" charset="2"/>
              <a:buChar char="ü"/>
            </a:pPr>
            <a:r>
              <a:rPr lang="en-US" sz="2000" dirty="0">
                <a:solidFill>
                  <a:schemeClr val="bg1"/>
                </a:solidFill>
              </a:rPr>
              <a:t>Improved cross-city pedestrian connectivity with 30% less time waiting at junctions on the walk from Stephen’s Green to the Spire. </a:t>
            </a:r>
          </a:p>
          <a:p>
            <a:endParaRPr lang="en-US" sz="2000" dirty="0">
              <a:solidFill>
                <a:schemeClr val="bg1"/>
              </a:solidFill>
            </a:endParaRPr>
          </a:p>
          <a:p>
            <a:pPr marL="342900" indent="-342900">
              <a:buFont typeface="Wingdings" panose="05000000000000000000" pitchFamily="2" charset="2"/>
              <a:buChar char="ü"/>
            </a:pPr>
            <a:r>
              <a:rPr lang="en-US" sz="2000" dirty="0">
                <a:solidFill>
                  <a:schemeClr val="bg1"/>
                </a:solidFill>
              </a:rPr>
              <a:t>17% reduction in pedestrian wait time at O’Connell Bridge.</a:t>
            </a:r>
          </a:p>
          <a:p>
            <a:pPr marL="342900" indent="-342900">
              <a:buFont typeface="Wingdings" panose="05000000000000000000" pitchFamily="2" charset="2"/>
              <a:buChar char="ü"/>
            </a:pPr>
            <a:endParaRPr lang="en-US" sz="2000" dirty="0">
              <a:solidFill>
                <a:schemeClr val="bg1"/>
              </a:solidFill>
            </a:endParaRPr>
          </a:p>
          <a:p>
            <a:pPr marL="342900" indent="-342900">
              <a:buFont typeface="Wingdings" panose="05000000000000000000" pitchFamily="2" charset="2"/>
              <a:buChar char="ü"/>
            </a:pPr>
            <a:r>
              <a:rPr lang="en-US" sz="2000" dirty="0">
                <a:solidFill>
                  <a:schemeClr val="bg1"/>
                </a:solidFill>
              </a:rPr>
              <a:t>Opportunity for cycling projects to cross and connect through the city centre. </a:t>
            </a:r>
          </a:p>
          <a:p>
            <a:pPr marL="342900" indent="-342900">
              <a:buFont typeface="Wingdings" panose="05000000000000000000" pitchFamily="2" charset="2"/>
              <a:buChar char="ü"/>
            </a:pPr>
            <a:endParaRPr lang="en-US" sz="2400" dirty="0">
              <a:solidFill>
                <a:schemeClr val="bg1"/>
              </a:solidFill>
            </a:endParaRPr>
          </a:p>
          <a:p>
            <a:br>
              <a:rPr lang="en-US" sz="2400" dirty="0"/>
            </a:br>
            <a:endParaRPr lang="en-IE" sz="2400" dirty="0">
              <a:solidFill>
                <a:schemeClr val="bg1"/>
              </a:solidFill>
            </a:endParaRPr>
          </a:p>
        </p:txBody>
      </p:sp>
    </p:spTree>
    <p:extLst>
      <p:ext uri="{BB962C8B-B14F-4D97-AF65-F5344CB8AC3E}">
        <p14:creationId xmlns:p14="http://schemas.microsoft.com/office/powerpoint/2010/main" val="11344659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0"/>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2"/>
          <a:srcRect l="5109" t="4590" b="1798"/>
          <a:stretch/>
        </p:blipFill>
        <p:spPr>
          <a:xfrm>
            <a:off x="-1" y="5201868"/>
            <a:ext cx="1757919" cy="1229402"/>
          </a:xfrm>
          <a:prstGeom prst="rect">
            <a:avLst/>
          </a:prstGeom>
        </p:spPr>
      </p:pic>
      <p:pic>
        <p:nvPicPr>
          <p:cNvPr id="5" name="Picture 4"/>
          <p:cNvPicPr>
            <a:picLocks noChangeAspect="1"/>
          </p:cNvPicPr>
          <p:nvPr/>
        </p:nvPicPr>
        <p:blipFill>
          <a:blip r:embed="rId3"/>
          <a:stretch>
            <a:fillRect/>
          </a:stretch>
        </p:blipFill>
        <p:spPr>
          <a:xfrm>
            <a:off x="0" y="6458989"/>
            <a:ext cx="1655598" cy="399011"/>
          </a:xfrm>
          <a:prstGeom prst="rect">
            <a:avLst/>
          </a:prstGeom>
        </p:spPr>
      </p:pic>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8B87AB-4E87-4CB1-9087-2855C2859D4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Rectangle 5"/>
          <p:cNvSpPr/>
          <p:nvPr/>
        </p:nvSpPr>
        <p:spPr>
          <a:xfrm>
            <a:off x="1351129" y="1438432"/>
            <a:ext cx="9253182" cy="3305520"/>
          </a:xfrm>
          <a:prstGeom prst="rect">
            <a:avLst/>
          </a:prstGeom>
        </p:spPr>
        <p:txBody>
          <a:bodyPr wrap="square">
            <a:spAutoFit/>
          </a:bodyPr>
          <a:lstStyle/>
          <a:p>
            <a:pPr marL="257175" marR="0" lvl="0"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E7E6E6"/>
                </a:solidFill>
                <a:latin typeface="Calibri" panose="020F0502020204030204"/>
              </a:rPr>
              <a:t>Public consultation commences today until the 1</a:t>
            </a:r>
            <a:r>
              <a:rPr lang="en-US" sz="2400" baseline="30000" dirty="0">
                <a:solidFill>
                  <a:srgbClr val="E7E6E6"/>
                </a:solidFill>
                <a:latin typeface="Calibri" panose="020F0502020204030204"/>
              </a:rPr>
              <a:t>st</a:t>
            </a:r>
            <a:r>
              <a:rPr lang="en-US" sz="2400" dirty="0">
                <a:solidFill>
                  <a:srgbClr val="E7E6E6"/>
                </a:solidFill>
                <a:latin typeface="Calibri" panose="020F0502020204030204"/>
              </a:rPr>
              <a:t> of December. </a:t>
            </a:r>
            <a:endParaRPr kumimoji="0" lang="en-US" sz="2400" b="0" i="0" u="none" strike="noStrike" kern="1200" cap="none" spc="0" normalizeH="0" baseline="0" noProof="0" dirty="0">
              <a:ln>
                <a:noFill/>
              </a:ln>
              <a:solidFill>
                <a:srgbClr val="E7E6E6"/>
              </a:solidFill>
              <a:effectLst/>
              <a:uLnTx/>
              <a:uFillTx/>
              <a:latin typeface="Calibri" panose="020F0502020204030204"/>
            </a:endParaRPr>
          </a:p>
          <a:p>
            <a:pPr marL="257175" marR="0" lvl="0"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E7E6E6"/>
              </a:solidFill>
              <a:effectLst/>
              <a:uLnTx/>
              <a:uFillTx/>
              <a:latin typeface="Calibri" panose="020F0502020204030204"/>
            </a:endParaRPr>
          </a:p>
          <a:p>
            <a:pPr marL="257175" marR="0" lvl="0"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7E6E6"/>
                </a:solidFill>
                <a:effectLst/>
                <a:uLnTx/>
                <a:uFillTx/>
                <a:latin typeface="Calibri" panose="020F0502020204030204"/>
              </a:rPr>
              <a:t>It will be accompanied by a full SEA </a:t>
            </a:r>
            <a:r>
              <a:rPr kumimoji="0" lang="en-US" sz="2400" b="0" i="0" u="none" strike="noStrike" kern="1200" cap="none" spc="0" normalizeH="0" baseline="0" noProof="0">
                <a:ln>
                  <a:noFill/>
                </a:ln>
                <a:solidFill>
                  <a:srgbClr val="E7E6E6"/>
                </a:solidFill>
                <a:effectLst/>
                <a:uLnTx/>
                <a:uFillTx/>
                <a:latin typeface="Calibri" panose="020F0502020204030204"/>
              </a:rPr>
              <a:t>/ AA.</a:t>
            </a:r>
          </a:p>
          <a:p>
            <a:pPr marL="257175" marR="0" lvl="0"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srgbClr val="E7E6E6"/>
              </a:solidFill>
              <a:latin typeface="Calibri" panose="020F0502020204030204"/>
            </a:endParaRPr>
          </a:p>
          <a:p>
            <a:pPr marL="257175" marR="0" lvl="0"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E7E6E6"/>
                </a:solidFill>
                <a:latin typeface="Calibri" panose="020F0502020204030204"/>
              </a:rPr>
              <a:t>The public consultation report and final version of the City Centre Plan will be presented to the SPC in February 2024. </a:t>
            </a:r>
            <a:endParaRPr kumimoji="0" lang="en-US" sz="2400" b="0" i="0" u="none" strike="noStrike" kern="1200" cap="none" spc="0" normalizeH="0" baseline="0" noProof="0" dirty="0">
              <a:ln>
                <a:noFill/>
              </a:ln>
              <a:solidFill>
                <a:srgbClr val="E7E6E6"/>
              </a:solidFill>
              <a:effectLst/>
              <a:uLnTx/>
              <a:uFillTx/>
              <a:latin typeface="Calibri" panose="020F0502020204030204"/>
            </a:endParaRPr>
          </a:p>
          <a:p>
            <a:pPr marL="257175" marR="0" lvl="0"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257175" marR="0" lvl="0"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2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900"/>
              </a:spcAft>
              <a:buClrTx/>
              <a:buSzTx/>
              <a:buFontTx/>
              <a:buNone/>
              <a:tabLst/>
              <a:defRPr/>
            </a:pPr>
            <a:endParaRPr kumimoji="0" lang="en-IE" sz="144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pitchFamily="34" charset="0"/>
            </a:endParaRPr>
          </a:p>
        </p:txBody>
      </p:sp>
      <p:sp>
        <p:nvSpPr>
          <p:cNvPr id="12" name="TextBox 11"/>
          <p:cNvSpPr txBox="1"/>
          <p:nvPr/>
        </p:nvSpPr>
        <p:spPr>
          <a:xfrm>
            <a:off x="1655598" y="488384"/>
            <a:ext cx="9171994" cy="46166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400" b="1" i="1" u="none" strike="noStrike" kern="1200" cap="none" spc="0" normalizeH="0" baseline="0" noProof="0" dirty="0">
                <a:ln>
                  <a:noFill/>
                </a:ln>
                <a:solidFill>
                  <a:srgbClr val="E7E6E6"/>
                </a:solidFill>
                <a:effectLst/>
                <a:uLnTx/>
                <a:uFillTx/>
                <a:latin typeface="Trebuchet MS"/>
                <a:ea typeface="+mn-ea"/>
                <a:cs typeface="+mn-cs"/>
              </a:rPr>
              <a:t>Next Steps for the Dublin City Centre Transport Plan</a:t>
            </a:r>
          </a:p>
        </p:txBody>
      </p:sp>
    </p:spTree>
    <p:extLst>
      <p:ext uri="{BB962C8B-B14F-4D97-AF65-F5344CB8AC3E}">
        <p14:creationId xmlns:p14="http://schemas.microsoft.com/office/powerpoint/2010/main" val="4768717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68B87AB-4E87-4CB1-9087-2855C2859D4A}" type="slidenum">
              <a:rPr lang="en-GB" smtClean="0"/>
              <a:t>43</a:t>
            </a:fld>
            <a:endParaRPr lang="en-GB"/>
          </a:p>
        </p:txBody>
      </p:sp>
      <p:pic>
        <p:nvPicPr>
          <p:cNvPr id="5" name="Picture 4" descr="An image of traffic travelling northbound on Grafton street in the 1980s. There is a bus and a number of cars in the middle of the road with lots of people on the paths. "/>
          <p:cNvPicPr>
            <a:picLocks noChangeAspect="1"/>
          </p:cNvPicPr>
          <p:nvPr/>
        </p:nvPicPr>
        <p:blipFill>
          <a:blip r:embed="rId2"/>
          <a:stretch>
            <a:fillRect/>
          </a:stretch>
        </p:blipFill>
        <p:spPr>
          <a:xfrm>
            <a:off x="3247030" y="0"/>
            <a:ext cx="5363570" cy="6850103"/>
          </a:xfrm>
          <a:prstGeom prst="rect">
            <a:avLst/>
          </a:prstGeom>
        </p:spPr>
      </p:pic>
    </p:spTree>
    <p:extLst>
      <p:ext uri="{BB962C8B-B14F-4D97-AF65-F5344CB8AC3E}">
        <p14:creationId xmlns:p14="http://schemas.microsoft.com/office/powerpoint/2010/main" val="19861543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68B87AB-4E87-4CB1-9087-2855C2859D4A}" type="slidenum">
              <a:rPr lang="en-GB" smtClean="0"/>
              <a:t>44</a:t>
            </a:fld>
            <a:endParaRPr lang="en-GB"/>
          </a:p>
        </p:txBody>
      </p:sp>
      <p:pic>
        <p:nvPicPr>
          <p:cNvPr id="3" name="Picture 2" descr="A black and white photo from Henry Street in the early 1970s just after the street was pedestrianised. There are lots of people on the street. In the middle of the street there are two benches back to back with a man, older woman and two girls sitting. Beside them is a palm street. "/>
          <p:cNvPicPr>
            <a:picLocks noChangeAspect="1"/>
          </p:cNvPicPr>
          <p:nvPr/>
        </p:nvPicPr>
        <p:blipFill>
          <a:blip r:embed="rId2"/>
          <a:stretch>
            <a:fillRect/>
          </a:stretch>
        </p:blipFill>
        <p:spPr>
          <a:xfrm>
            <a:off x="1542265" y="-44782"/>
            <a:ext cx="9163965" cy="6939665"/>
          </a:xfrm>
          <a:prstGeom prst="rect">
            <a:avLst/>
          </a:prstGeom>
        </p:spPr>
      </p:pic>
    </p:spTree>
    <p:extLst>
      <p:ext uri="{BB962C8B-B14F-4D97-AF65-F5344CB8AC3E}">
        <p14:creationId xmlns:p14="http://schemas.microsoft.com/office/powerpoint/2010/main" val="260970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5963"/>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0" y="-30621"/>
            <a:ext cx="6708627" cy="424732"/>
          </a:xfrm>
          <a:prstGeom prst="rect">
            <a:avLst/>
          </a:prstGeom>
          <a:noFill/>
        </p:spPr>
        <p:txBody>
          <a:bodyPr wrap="square" rtlCol="0" anchor="ctr">
            <a:spAutoFit/>
          </a:bodyPr>
          <a:lstStyle/>
          <a:p>
            <a:r>
              <a:rPr lang="en-IE" sz="2160" b="1" i="1" dirty="0">
                <a:solidFill>
                  <a:schemeClr val="bg1"/>
                </a:solidFill>
                <a:latin typeface="Trebuchet MS"/>
              </a:rPr>
              <a:t>City Centre Transport changes 2016 – 2023 </a:t>
            </a:r>
          </a:p>
        </p:txBody>
      </p:sp>
      <p:sp>
        <p:nvSpPr>
          <p:cNvPr id="6" name="Rectangle 5"/>
          <p:cNvSpPr/>
          <p:nvPr/>
        </p:nvSpPr>
        <p:spPr>
          <a:xfrm>
            <a:off x="509501" y="1084419"/>
            <a:ext cx="6174965" cy="1408078"/>
          </a:xfrm>
          <a:prstGeom prst="rect">
            <a:avLst/>
          </a:prstGeom>
        </p:spPr>
        <p:txBody>
          <a:bodyPr wrap="square">
            <a:spAutoFit/>
          </a:bodyPr>
          <a:lstStyle/>
          <a:p>
            <a:pPr>
              <a:spcAft>
                <a:spcPts val="900"/>
              </a:spcAft>
            </a:pPr>
            <a:r>
              <a:rPr lang="en-IE" sz="1620" dirty="0">
                <a:solidFill>
                  <a:schemeClr val="bg1"/>
                </a:solidFill>
              </a:rPr>
              <a:t> </a:t>
            </a:r>
          </a:p>
          <a:p>
            <a:pPr marL="308610" indent="-308610">
              <a:spcAft>
                <a:spcPts val="900"/>
              </a:spcAft>
              <a:buFont typeface="Arial" panose="020B0604020202020204" pitchFamily="34" charset="0"/>
              <a:buChar char="•"/>
            </a:pPr>
            <a:endParaRPr lang="en-GB" sz="1620" dirty="0">
              <a:solidFill>
                <a:schemeClr val="bg1"/>
              </a:solidFill>
            </a:endParaRPr>
          </a:p>
          <a:p>
            <a:pPr marL="308610" indent="-308610">
              <a:spcAft>
                <a:spcPts val="900"/>
              </a:spcAft>
              <a:buFont typeface="Arial" panose="020B0604020202020204" pitchFamily="34" charset="0"/>
              <a:buChar char="•"/>
            </a:pPr>
            <a:endParaRPr lang="en-GB" sz="1620" dirty="0">
              <a:solidFill>
                <a:schemeClr val="bg1"/>
              </a:solidFill>
              <a:sym typeface="Arial" panose="020B0604020202020204" pitchFamily="34" charset="0"/>
            </a:endParaRPr>
          </a:p>
          <a:p>
            <a:pPr marL="308610" indent="-308610">
              <a:spcAft>
                <a:spcPts val="900"/>
              </a:spcAft>
              <a:buFont typeface="Arial" panose="020B0604020202020204" pitchFamily="34" charset="0"/>
              <a:buChar char="•"/>
            </a:pPr>
            <a:endParaRPr lang="en-IE" sz="1440" dirty="0">
              <a:solidFill>
                <a:schemeClr val="bg1"/>
              </a:solidFill>
              <a:sym typeface="Arial" panose="020B0604020202020204" pitchFamily="34" charset="0"/>
            </a:endParaRPr>
          </a:p>
        </p:txBody>
      </p:sp>
      <p:sp>
        <p:nvSpPr>
          <p:cNvPr id="11" name="Slide Number Placeholder 3"/>
          <p:cNvSpPr>
            <a:spLocks noGrp="1"/>
          </p:cNvSpPr>
          <p:nvPr>
            <p:ph type="sldNum" sz="quarter" idx="12"/>
          </p:nvPr>
        </p:nvSpPr>
        <p:spPr>
          <a:xfrm>
            <a:off x="10972799" y="6400800"/>
            <a:ext cx="968141" cy="311050"/>
          </a:xfrm>
        </p:spPr>
        <p:txBody>
          <a:bodyPr/>
          <a:lstStyle/>
          <a:p>
            <a:r>
              <a:rPr lang="en-GB" dirty="0"/>
              <a:t> </a:t>
            </a:r>
            <a:r>
              <a:rPr lang="en-GB" sz="1400" b="1" dirty="0"/>
              <a:t>Slide </a:t>
            </a:r>
            <a:fld id="{8852653C-068C-4B11-A02B-016E78A5EA48}" type="slidenum">
              <a:rPr lang="en-GB" sz="1400" b="1" smtClean="0"/>
              <a:t>5</a:t>
            </a:fld>
            <a:endParaRPr lang="en-GB" sz="1400" b="1" dirty="0"/>
          </a:p>
        </p:txBody>
      </p:sp>
      <p:sp>
        <p:nvSpPr>
          <p:cNvPr id="3" name="TextBox 2"/>
          <p:cNvSpPr txBox="1"/>
          <p:nvPr/>
        </p:nvSpPr>
        <p:spPr>
          <a:xfrm>
            <a:off x="0" y="1295779"/>
            <a:ext cx="4635609" cy="3416320"/>
          </a:xfrm>
          <a:prstGeom prst="rect">
            <a:avLst/>
          </a:prstGeom>
          <a:noFill/>
        </p:spPr>
        <p:txBody>
          <a:bodyPr wrap="square" rtlCol="0">
            <a:spAutoFit/>
          </a:bodyPr>
          <a:lstStyle/>
          <a:p>
            <a:pPr marL="285750" indent="-285750">
              <a:buFont typeface="Wingdings" panose="05000000000000000000" pitchFamily="2" charset="2"/>
              <a:buChar char="§"/>
            </a:pPr>
            <a:r>
              <a:rPr lang="en-IE" dirty="0">
                <a:solidFill>
                  <a:schemeClr val="bg1"/>
                </a:solidFill>
              </a:rPr>
              <a:t>Numerous traffic  Changes required across the city</a:t>
            </a:r>
          </a:p>
          <a:p>
            <a:pPr marL="285750" indent="-285750">
              <a:buFont typeface="Wingdings" panose="05000000000000000000" pitchFamily="2" charset="2"/>
              <a:buChar char="§"/>
            </a:pPr>
            <a:endParaRPr lang="en-IE" dirty="0">
              <a:solidFill>
                <a:schemeClr val="bg1"/>
              </a:solidFill>
            </a:endParaRPr>
          </a:p>
          <a:p>
            <a:pPr marL="742950" lvl="1" indent="-285750">
              <a:buFont typeface="Wingdings" panose="05000000000000000000" pitchFamily="2" charset="2"/>
              <a:buChar char="§"/>
            </a:pPr>
            <a:r>
              <a:rPr lang="en-IE" dirty="0">
                <a:solidFill>
                  <a:schemeClr val="bg1"/>
                </a:solidFill>
              </a:rPr>
              <a:t>Stephen’s Green North East/ Merrion St </a:t>
            </a:r>
          </a:p>
          <a:p>
            <a:pPr marL="742950" lvl="1" indent="-285750">
              <a:buFont typeface="Wingdings" panose="05000000000000000000" pitchFamily="2" charset="2"/>
              <a:buChar char="§"/>
            </a:pPr>
            <a:r>
              <a:rPr lang="en-IE" dirty="0">
                <a:solidFill>
                  <a:schemeClr val="bg1"/>
                </a:solidFill>
              </a:rPr>
              <a:t>Kildare Street </a:t>
            </a:r>
          </a:p>
          <a:p>
            <a:pPr marL="742950" lvl="1" indent="-285750">
              <a:buFont typeface="Wingdings" panose="05000000000000000000" pitchFamily="2" charset="2"/>
              <a:buChar char="§"/>
            </a:pPr>
            <a:r>
              <a:rPr lang="en-IE" dirty="0">
                <a:solidFill>
                  <a:schemeClr val="bg1"/>
                </a:solidFill>
              </a:rPr>
              <a:t>Grafton Street Lower two way PT </a:t>
            </a:r>
          </a:p>
          <a:p>
            <a:pPr marL="742950" lvl="1" indent="-285750">
              <a:buFont typeface="Wingdings" panose="05000000000000000000" pitchFamily="2" charset="2"/>
              <a:buChar char="§"/>
            </a:pPr>
            <a:r>
              <a:rPr lang="en-IE" dirty="0">
                <a:solidFill>
                  <a:schemeClr val="bg1"/>
                </a:solidFill>
              </a:rPr>
              <a:t>Kildare Street 2 way with PT lane </a:t>
            </a:r>
          </a:p>
          <a:p>
            <a:pPr marL="742950" lvl="1" indent="-285750">
              <a:buFont typeface="Wingdings" panose="05000000000000000000" pitchFamily="2" charset="2"/>
              <a:buChar char="§"/>
            </a:pPr>
            <a:r>
              <a:rPr lang="en-IE" dirty="0">
                <a:solidFill>
                  <a:schemeClr val="bg1"/>
                </a:solidFill>
              </a:rPr>
              <a:t>Double Bus Lane Introduced North Quays and Bus Signals </a:t>
            </a:r>
          </a:p>
          <a:p>
            <a:pPr marL="742950" lvl="1" indent="-285750">
              <a:buFont typeface="Wingdings" panose="05000000000000000000" pitchFamily="2" charset="2"/>
              <a:buChar char="§"/>
            </a:pPr>
            <a:r>
              <a:rPr lang="en-IE" dirty="0">
                <a:solidFill>
                  <a:schemeClr val="bg1"/>
                </a:solidFill>
              </a:rPr>
              <a:t>Bus Lane South Quays </a:t>
            </a:r>
          </a:p>
          <a:p>
            <a:pPr marL="742950" lvl="1" indent="-285750">
              <a:buFont typeface="Wingdings" panose="05000000000000000000" pitchFamily="2" charset="2"/>
              <a:buChar char="§"/>
            </a:pPr>
            <a:r>
              <a:rPr lang="en-IE" dirty="0">
                <a:solidFill>
                  <a:schemeClr val="bg1"/>
                </a:solidFill>
              </a:rPr>
              <a:t>Dominick Street one way </a:t>
            </a:r>
          </a:p>
          <a:p>
            <a:pPr marL="742950" lvl="1" indent="-285750">
              <a:buFont typeface="Wingdings" panose="05000000000000000000" pitchFamily="2" charset="2"/>
              <a:buChar char="§"/>
            </a:pPr>
            <a:endParaRPr lang="en-IE" dirty="0">
              <a:solidFill>
                <a:schemeClr val="bg1"/>
              </a:solidFill>
            </a:endParaRPr>
          </a:p>
        </p:txBody>
      </p:sp>
      <p:pic>
        <p:nvPicPr>
          <p:cNvPr id="2" name="Picture 1" descr="Nassau Street facing North with a bus on approach."/>
          <p:cNvPicPr>
            <a:picLocks noChangeAspect="1"/>
          </p:cNvPicPr>
          <p:nvPr/>
        </p:nvPicPr>
        <p:blipFill>
          <a:blip r:embed="rId3"/>
          <a:stretch>
            <a:fillRect/>
          </a:stretch>
        </p:blipFill>
        <p:spPr>
          <a:xfrm>
            <a:off x="4635609" y="444635"/>
            <a:ext cx="3703990" cy="2779377"/>
          </a:xfrm>
          <a:prstGeom prst="rect">
            <a:avLst/>
          </a:prstGeom>
        </p:spPr>
      </p:pic>
      <p:pic>
        <p:nvPicPr>
          <p:cNvPr id="8" name="Picture 7" descr="Nassau Street facing North with cars on approach. "/>
          <p:cNvPicPr>
            <a:picLocks noChangeAspect="1"/>
          </p:cNvPicPr>
          <p:nvPr/>
        </p:nvPicPr>
        <p:blipFill>
          <a:blip r:embed="rId4"/>
          <a:stretch>
            <a:fillRect/>
          </a:stretch>
        </p:blipFill>
        <p:spPr>
          <a:xfrm>
            <a:off x="8440329" y="444635"/>
            <a:ext cx="3706075" cy="2779377"/>
          </a:xfrm>
          <a:prstGeom prst="rect">
            <a:avLst/>
          </a:prstGeom>
        </p:spPr>
      </p:pic>
      <p:pic>
        <p:nvPicPr>
          <p:cNvPr id="14" name="Picture 13" descr="Dominick Street with the Luas tracks visible. "/>
          <p:cNvPicPr>
            <a:picLocks noChangeAspect="1"/>
          </p:cNvPicPr>
          <p:nvPr/>
        </p:nvPicPr>
        <p:blipFill>
          <a:blip r:embed="rId5"/>
          <a:stretch>
            <a:fillRect/>
          </a:stretch>
        </p:blipFill>
        <p:spPr>
          <a:xfrm>
            <a:off x="4635609" y="3496275"/>
            <a:ext cx="3703990" cy="2745014"/>
          </a:xfrm>
          <a:prstGeom prst="rect">
            <a:avLst/>
          </a:prstGeom>
        </p:spPr>
      </p:pic>
      <p:pic>
        <p:nvPicPr>
          <p:cNvPr id="16" name="Picture 15" descr="Dominick Street with cars parked and a car driving. "/>
          <p:cNvPicPr>
            <a:picLocks noChangeAspect="1"/>
          </p:cNvPicPr>
          <p:nvPr/>
        </p:nvPicPr>
        <p:blipFill>
          <a:blip r:embed="rId6"/>
          <a:stretch>
            <a:fillRect/>
          </a:stretch>
        </p:blipFill>
        <p:spPr>
          <a:xfrm>
            <a:off x="8411300" y="3434963"/>
            <a:ext cx="3529640" cy="2922577"/>
          </a:xfrm>
          <a:prstGeom prst="rect">
            <a:avLst/>
          </a:prstGeom>
        </p:spPr>
      </p:pic>
    </p:spTree>
    <p:extLst>
      <p:ext uri="{BB962C8B-B14F-4D97-AF65-F5344CB8AC3E}">
        <p14:creationId xmlns:p14="http://schemas.microsoft.com/office/powerpoint/2010/main" val="39295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145777"/>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p:cNvSpPr/>
          <p:nvPr/>
        </p:nvSpPr>
        <p:spPr>
          <a:xfrm>
            <a:off x="7445192" y="834114"/>
            <a:ext cx="4181388" cy="40539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20"/>
          </a:p>
        </p:txBody>
      </p:sp>
      <p:sp>
        <p:nvSpPr>
          <p:cNvPr id="9" name="TextBox 8"/>
          <p:cNvSpPr txBox="1"/>
          <p:nvPr/>
        </p:nvSpPr>
        <p:spPr>
          <a:xfrm>
            <a:off x="2114550" y="-145777"/>
            <a:ext cx="6708627" cy="424732"/>
          </a:xfrm>
          <a:prstGeom prst="rect">
            <a:avLst/>
          </a:prstGeom>
          <a:noFill/>
        </p:spPr>
        <p:txBody>
          <a:bodyPr wrap="square" rtlCol="0" anchor="ctr">
            <a:spAutoFit/>
          </a:bodyPr>
          <a:lstStyle/>
          <a:p>
            <a:r>
              <a:rPr lang="en-IE" sz="2160" b="1" i="1" dirty="0">
                <a:solidFill>
                  <a:schemeClr val="bg1"/>
                </a:solidFill>
                <a:latin typeface="Trebuchet MS"/>
              </a:rPr>
              <a:t>City Centre Transport changes 2016 – 2023 </a:t>
            </a:r>
          </a:p>
        </p:txBody>
      </p:sp>
      <p:sp>
        <p:nvSpPr>
          <p:cNvPr id="6" name="Rectangle 5"/>
          <p:cNvSpPr/>
          <p:nvPr/>
        </p:nvSpPr>
        <p:spPr>
          <a:xfrm>
            <a:off x="509501" y="1084419"/>
            <a:ext cx="6174965" cy="1408078"/>
          </a:xfrm>
          <a:prstGeom prst="rect">
            <a:avLst/>
          </a:prstGeom>
        </p:spPr>
        <p:txBody>
          <a:bodyPr wrap="square">
            <a:spAutoFit/>
          </a:bodyPr>
          <a:lstStyle/>
          <a:p>
            <a:pPr>
              <a:spcAft>
                <a:spcPts val="900"/>
              </a:spcAft>
            </a:pPr>
            <a:r>
              <a:rPr lang="en-IE" sz="1620" dirty="0">
                <a:solidFill>
                  <a:schemeClr val="bg1"/>
                </a:solidFill>
              </a:rPr>
              <a:t> </a:t>
            </a:r>
          </a:p>
          <a:p>
            <a:pPr marL="308610" indent="-308610">
              <a:spcAft>
                <a:spcPts val="900"/>
              </a:spcAft>
              <a:buFont typeface="Arial" panose="020B0604020202020204" pitchFamily="34" charset="0"/>
              <a:buChar char="•"/>
            </a:pPr>
            <a:endParaRPr lang="en-GB" sz="1620" dirty="0">
              <a:solidFill>
                <a:schemeClr val="bg1"/>
              </a:solidFill>
            </a:endParaRPr>
          </a:p>
          <a:p>
            <a:pPr marL="308610" indent="-308610">
              <a:spcAft>
                <a:spcPts val="900"/>
              </a:spcAft>
              <a:buFont typeface="Arial" panose="020B0604020202020204" pitchFamily="34" charset="0"/>
              <a:buChar char="•"/>
            </a:pPr>
            <a:endParaRPr lang="en-GB" sz="1620" dirty="0">
              <a:solidFill>
                <a:schemeClr val="bg1"/>
              </a:solidFill>
              <a:sym typeface="Arial" panose="020B0604020202020204" pitchFamily="34" charset="0"/>
            </a:endParaRPr>
          </a:p>
          <a:p>
            <a:pPr marL="308610" indent="-308610">
              <a:spcAft>
                <a:spcPts val="900"/>
              </a:spcAft>
              <a:buFont typeface="Arial" panose="020B0604020202020204" pitchFamily="34" charset="0"/>
              <a:buChar char="•"/>
            </a:pPr>
            <a:endParaRPr lang="en-IE" sz="1440" dirty="0">
              <a:solidFill>
                <a:schemeClr val="bg1"/>
              </a:solidFill>
              <a:sym typeface="Arial" panose="020B0604020202020204" pitchFamily="34" charset="0"/>
            </a:endParaRPr>
          </a:p>
        </p:txBody>
      </p:sp>
      <p:sp>
        <p:nvSpPr>
          <p:cNvPr id="11" name="Slide Number Placeholder 3"/>
          <p:cNvSpPr>
            <a:spLocks noGrp="1"/>
          </p:cNvSpPr>
          <p:nvPr>
            <p:ph type="sldNum" sz="quarter" idx="12"/>
          </p:nvPr>
        </p:nvSpPr>
        <p:spPr>
          <a:xfrm>
            <a:off x="10972799" y="6400800"/>
            <a:ext cx="968141" cy="311050"/>
          </a:xfrm>
        </p:spPr>
        <p:txBody>
          <a:bodyPr/>
          <a:lstStyle/>
          <a:p>
            <a:r>
              <a:rPr lang="en-GB" dirty="0"/>
              <a:t> </a:t>
            </a:r>
            <a:r>
              <a:rPr lang="en-GB" sz="1400" b="1" dirty="0"/>
              <a:t>Slide </a:t>
            </a:r>
            <a:fld id="{8852653C-068C-4B11-A02B-016E78A5EA48}" type="slidenum">
              <a:rPr lang="en-GB" sz="1400" b="1" smtClean="0"/>
              <a:t>6</a:t>
            </a:fld>
            <a:endParaRPr lang="en-GB" sz="1400" b="1" dirty="0"/>
          </a:p>
        </p:txBody>
      </p:sp>
      <p:pic>
        <p:nvPicPr>
          <p:cNvPr id="17" name="Picture 2" descr="The Luas approaching O'Connell St heading north. The road is busy with people near the statue of Daniel O'Connell.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4428" y="800409"/>
            <a:ext cx="4637572" cy="282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graph showing a count of car numbers on Barchelors Walk 2004-2023. The graph is a line graph and shows a decline of 68% in the time period"/>
          <p:cNvPicPr>
            <a:picLocks noChangeAspect="1"/>
          </p:cNvPicPr>
          <p:nvPr/>
        </p:nvPicPr>
        <p:blipFill>
          <a:blip r:embed="rId4"/>
          <a:stretch>
            <a:fillRect/>
          </a:stretch>
        </p:blipFill>
        <p:spPr>
          <a:xfrm>
            <a:off x="-13448" y="280546"/>
            <a:ext cx="7458639" cy="5161086"/>
          </a:xfrm>
          <a:prstGeom prst="rect">
            <a:avLst/>
          </a:prstGeom>
        </p:spPr>
      </p:pic>
      <p:sp>
        <p:nvSpPr>
          <p:cNvPr id="3" name="TextBox 2"/>
          <p:cNvSpPr txBox="1"/>
          <p:nvPr/>
        </p:nvSpPr>
        <p:spPr>
          <a:xfrm>
            <a:off x="17515" y="5507271"/>
            <a:ext cx="8183510" cy="461665"/>
          </a:xfrm>
          <a:prstGeom prst="rect">
            <a:avLst/>
          </a:prstGeom>
          <a:solidFill>
            <a:schemeClr val="accent1">
              <a:lumMod val="75000"/>
            </a:schemeClr>
          </a:solidFill>
        </p:spPr>
        <p:txBody>
          <a:bodyPr wrap="square" rtlCol="0">
            <a:spAutoFit/>
          </a:bodyPr>
          <a:lstStyle/>
          <a:p>
            <a:r>
              <a:rPr lang="en-IE" sz="2400" b="1" dirty="0">
                <a:solidFill>
                  <a:schemeClr val="bg1"/>
                </a:solidFill>
              </a:rPr>
              <a:t>Bachelors Walk 2004 – 2023 Car numbers: 68% reduction   </a:t>
            </a:r>
          </a:p>
        </p:txBody>
      </p:sp>
    </p:spTree>
    <p:extLst>
      <p:ext uri="{BB962C8B-B14F-4D97-AF65-F5344CB8AC3E}">
        <p14:creationId xmlns:p14="http://schemas.microsoft.com/office/powerpoint/2010/main" val="3266106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9642" y="0"/>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3373917" y="285688"/>
            <a:ext cx="6708627" cy="424732"/>
          </a:xfrm>
          <a:prstGeom prst="rect">
            <a:avLst/>
          </a:prstGeom>
          <a:noFill/>
        </p:spPr>
        <p:txBody>
          <a:bodyPr wrap="square" rtlCol="0" anchor="ctr">
            <a:spAutoFit/>
          </a:bodyPr>
          <a:lstStyle/>
          <a:p>
            <a:r>
              <a:rPr lang="en-IE" sz="2160" b="1" i="1" dirty="0">
                <a:solidFill>
                  <a:schemeClr val="bg1"/>
                </a:solidFill>
                <a:latin typeface="Trebuchet MS"/>
              </a:rPr>
              <a:t>City Centre Transport Plan 2023 </a:t>
            </a:r>
          </a:p>
        </p:txBody>
      </p:sp>
      <p:sp>
        <p:nvSpPr>
          <p:cNvPr id="11" name="Slide Number Placeholder 3"/>
          <p:cNvSpPr>
            <a:spLocks noGrp="1"/>
          </p:cNvSpPr>
          <p:nvPr>
            <p:ph type="sldNum" sz="quarter" idx="12"/>
          </p:nvPr>
        </p:nvSpPr>
        <p:spPr>
          <a:xfrm>
            <a:off x="10972799" y="6400800"/>
            <a:ext cx="968141" cy="311050"/>
          </a:xfrm>
        </p:spPr>
        <p:txBody>
          <a:bodyPr/>
          <a:lstStyle/>
          <a:p>
            <a:r>
              <a:rPr lang="en-GB" dirty="0"/>
              <a:t> </a:t>
            </a:r>
            <a:r>
              <a:rPr lang="en-GB" sz="1400" b="1" dirty="0"/>
              <a:t>Slide </a:t>
            </a:r>
            <a:fld id="{8852653C-068C-4B11-A02B-016E78A5EA48}" type="slidenum">
              <a:rPr lang="en-GB" sz="1400" b="1" smtClean="0"/>
              <a:t>7</a:t>
            </a:fld>
            <a:endParaRPr lang="en-GB" sz="1400" b="1" dirty="0"/>
          </a:p>
        </p:txBody>
      </p:sp>
      <p:pic>
        <p:nvPicPr>
          <p:cNvPr id="4" name="Picture 3" descr="Excerpt from the Dublin City Council Development Plan 2022-2028 &#10;SMT05, &quot;It is an objective of Dublin City Council. Review of the City Centre Transport Study. To review the City Centre Transport Study 2016 in collaboration with the NTA in the lifetime of the lifetime of the plan, setting out a clear strategy to prioritise active travel modes and public transport use, whilst ensuring the integration of high qualtiy public realm&quot;. "/>
          <p:cNvPicPr>
            <a:picLocks noChangeAspect="1"/>
          </p:cNvPicPr>
          <p:nvPr/>
        </p:nvPicPr>
        <p:blipFill>
          <a:blip r:embed="rId3"/>
          <a:stretch>
            <a:fillRect/>
          </a:stretch>
        </p:blipFill>
        <p:spPr>
          <a:xfrm>
            <a:off x="387479" y="2418793"/>
            <a:ext cx="10714716" cy="2959472"/>
          </a:xfrm>
          <a:prstGeom prst="rect">
            <a:avLst/>
          </a:prstGeom>
        </p:spPr>
      </p:pic>
      <p:sp>
        <p:nvSpPr>
          <p:cNvPr id="5" name="TextBox 4"/>
          <p:cNvSpPr txBox="1"/>
          <p:nvPr/>
        </p:nvSpPr>
        <p:spPr>
          <a:xfrm>
            <a:off x="2067358" y="1335244"/>
            <a:ext cx="7354957" cy="369332"/>
          </a:xfrm>
          <a:prstGeom prst="rect">
            <a:avLst/>
          </a:prstGeom>
          <a:solidFill>
            <a:schemeClr val="accent1">
              <a:lumMod val="60000"/>
              <a:lumOff val="40000"/>
            </a:schemeClr>
          </a:solidFill>
        </p:spPr>
        <p:txBody>
          <a:bodyPr wrap="square" rtlCol="0">
            <a:spAutoFit/>
          </a:bodyPr>
          <a:lstStyle/>
          <a:p>
            <a:r>
              <a:rPr lang="en-IE" dirty="0"/>
              <a:t>The Dublin City Development plan 2022- 2028  has the following Objective </a:t>
            </a:r>
          </a:p>
        </p:txBody>
      </p:sp>
    </p:spTree>
    <p:extLst>
      <p:ext uri="{BB962C8B-B14F-4D97-AF65-F5344CB8AC3E}">
        <p14:creationId xmlns:p14="http://schemas.microsoft.com/office/powerpoint/2010/main" val="3036200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0"/>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1606163" y="285688"/>
            <a:ext cx="8310639" cy="424732"/>
          </a:xfrm>
          <a:prstGeom prst="rect">
            <a:avLst/>
          </a:prstGeom>
          <a:noFill/>
        </p:spPr>
        <p:txBody>
          <a:bodyPr wrap="square" rtlCol="0" anchor="ctr">
            <a:spAutoFit/>
          </a:bodyPr>
          <a:lstStyle/>
          <a:p>
            <a:r>
              <a:rPr lang="en-IE" sz="2160" b="1" i="1" dirty="0">
                <a:solidFill>
                  <a:schemeClr val="bg1"/>
                </a:solidFill>
                <a:latin typeface="Trebuchet MS"/>
              </a:rPr>
              <a:t>What is  the Dublin City Development Plan 2022-2028</a:t>
            </a:r>
          </a:p>
        </p:txBody>
      </p:sp>
      <p:sp>
        <p:nvSpPr>
          <p:cNvPr id="6" name="Rectangle 5"/>
          <p:cNvSpPr/>
          <p:nvPr/>
        </p:nvSpPr>
        <p:spPr>
          <a:xfrm>
            <a:off x="697151" y="1516790"/>
            <a:ext cx="9059861" cy="2137508"/>
          </a:xfrm>
          <a:prstGeom prst="rect">
            <a:avLst/>
          </a:prstGeom>
        </p:spPr>
        <p:txBody>
          <a:bodyPr wrap="square">
            <a:spAutoFit/>
          </a:bodyPr>
          <a:lstStyle/>
          <a:p>
            <a:pPr>
              <a:spcAft>
                <a:spcPts val="900"/>
              </a:spcAft>
            </a:pPr>
            <a:endParaRPr lang="en-IE" sz="1620" dirty="0">
              <a:solidFill>
                <a:schemeClr val="bg1"/>
              </a:solidFill>
            </a:endParaRPr>
          </a:p>
          <a:p>
            <a:pPr>
              <a:spcAft>
                <a:spcPts val="900"/>
              </a:spcAft>
            </a:pPr>
            <a:endParaRPr lang="en-IE" sz="1620" dirty="0">
              <a:solidFill>
                <a:schemeClr val="bg1"/>
              </a:solidFill>
            </a:endParaRPr>
          </a:p>
          <a:p>
            <a:pPr marL="257175" indent="-257175">
              <a:spcAft>
                <a:spcPts val="900"/>
              </a:spcAft>
              <a:buFont typeface="Arial" panose="020B0604020202020204" pitchFamily="34" charset="0"/>
              <a:buChar char="•"/>
            </a:pPr>
            <a:endParaRPr lang="en-IE" sz="1620" dirty="0">
              <a:solidFill>
                <a:schemeClr val="bg1"/>
              </a:solidFill>
            </a:endParaRPr>
          </a:p>
          <a:p>
            <a:pPr marL="308610" indent="-308610">
              <a:spcAft>
                <a:spcPts val="900"/>
              </a:spcAft>
              <a:buFont typeface="Arial" panose="020B0604020202020204" pitchFamily="34" charset="0"/>
              <a:buChar char="•"/>
            </a:pPr>
            <a:endParaRPr lang="en-GB" sz="1620" dirty="0">
              <a:solidFill>
                <a:schemeClr val="bg1"/>
              </a:solidFill>
            </a:endParaRPr>
          </a:p>
          <a:p>
            <a:pPr marL="308610" indent="-308610">
              <a:spcAft>
                <a:spcPts val="900"/>
              </a:spcAft>
              <a:buFont typeface="Arial" panose="020B0604020202020204" pitchFamily="34" charset="0"/>
              <a:buChar char="•"/>
            </a:pPr>
            <a:endParaRPr lang="en-GB" sz="1620" dirty="0">
              <a:solidFill>
                <a:schemeClr val="bg1"/>
              </a:solidFill>
              <a:sym typeface="Arial" panose="020B0604020202020204" pitchFamily="34" charset="0"/>
            </a:endParaRPr>
          </a:p>
          <a:p>
            <a:pPr marL="308610" indent="-308610">
              <a:spcAft>
                <a:spcPts val="900"/>
              </a:spcAft>
              <a:buFont typeface="Arial" panose="020B0604020202020204" pitchFamily="34" charset="0"/>
              <a:buChar char="•"/>
            </a:pPr>
            <a:endParaRPr lang="en-IE" sz="1440" dirty="0">
              <a:solidFill>
                <a:schemeClr val="bg1"/>
              </a:solidFill>
              <a:sym typeface="Arial" panose="020B0604020202020204" pitchFamily="34" charset="0"/>
            </a:endParaRPr>
          </a:p>
        </p:txBody>
      </p:sp>
      <p:sp>
        <p:nvSpPr>
          <p:cNvPr id="11" name="Slide Number Placeholder 3"/>
          <p:cNvSpPr>
            <a:spLocks noGrp="1"/>
          </p:cNvSpPr>
          <p:nvPr>
            <p:ph type="sldNum" sz="quarter" idx="12"/>
          </p:nvPr>
        </p:nvSpPr>
        <p:spPr>
          <a:xfrm>
            <a:off x="10972799" y="6400800"/>
            <a:ext cx="968141" cy="311050"/>
          </a:xfrm>
        </p:spPr>
        <p:txBody>
          <a:bodyPr/>
          <a:lstStyle/>
          <a:p>
            <a:r>
              <a:rPr lang="en-GB" dirty="0"/>
              <a:t> </a:t>
            </a:r>
            <a:r>
              <a:rPr lang="en-GB" sz="1400" b="1" dirty="0"/>
              <a:t>Slide </a:t>
            </a:r>
            <a:fld id="{8852653C-068C-4B11-A02B-016E78A5EA48}" type="slidenum">
              <a:rPr lang="en-GB" sz="1400" b="1" smtClean="0"/>
              <a:t>8</a:t>
            </a:fld>
            <a:endParaRPr lang="en-GB" sz="1400" b="1" dirty="0"/>
          </a:p>
        </p:txBody>
      </p:sp>
      <p:pic>
        <p:nvPicPr>
          <p:cNvPr id="3" name="Picture 2" descr="Except from the Planning Act: &quot;Section 10(1) of the Planning Act States that: &quot;A Development Plan shall set out an overall strategy for the proper planning and sustainable development of the area of the development plan and shall consist of a written statement and a plan or plans indicating the development objectives for the area in question&quot;"/>
          <p:cNvPicPr>
            <a:picLocks noChangeAspect="1"/>
          </p:cNvPicPr>
          <p:nvPr/>
        </p:nvPicPr>
        <p:blipFill>
          <a:blip r:embed="rId3"/>
          <a:stretch>
            <a:fillRect/>
          </a:stretch>
        </p:blipFill>
        <p:spPr>
          <a:xfrm>
            <a:off x="537363" y="724967"/>
            <a:ext cx="9379439" cy="1144908"/>
          </a:xfrm>
          <a:prstGeom prst="rect">
            <a:avLst/>
          </a:prstGeom>
        </p:spPr>
      </p:pic>
      <p:pic>
        <p:nvPicPr>
          <p:cNvPr id="4" name="Picture 3" descr="A graphic showing the steps in the preparation of the Development Plan: &quot;Prepare Baseline Report.  Public Consultation Issue Paper. Prepare Draft Plan. Consultation on Draft Plan. Consultation on Material Amendments (if any). Public Notice to make Plan. Plan Monitoring and Reporting.&quot;"/>
          <p:cNvPicPr>
            <a:picLocks noChangeAspect="1"/>
          </p:cNvPicPr>
          <p:nvPr/>
        </p:nvPicPr>
        <p:blipFill>
          <a:blip r:embed="rId4"/>
          <a:stretch>
            <a:fillRect/>
          </a:stretch>
        </p:blipFill>
        <p:spPr>
          <a:xfrm>
            <a:off x="3458081" y="2004417"/>
            <a:ext cx="2381250" cy="4695825"/>
          </a:xfrm>
          <a:prstGeom prst="rect">
            <a:avLst/>
          </a:prstGeom>
        </p:spPr>
      </p:pic>
      <p:sp>
        <p:nvSpPr>
          <p:cNvPr id="5" name="TextBox 4"/>
          <p:cNvSpPr txBox="1"/>
          <p:nvPr/>
        </p:nvSpPr>
        <p:spPr>
          <a:xfrm>
            <a:off x="307571" y="3637301"/>
            <a:ext cx="2546947" cy="646331"/>
          </a:xfrm>
          <a:prstGeom prst="rect">
            <a:avLst/>
          </a:prstGeom>
          <a:solidFill>
            <a:schemeClr val="accent1">
              <a:lumMod val="75000"/>
            </a:schemeClr>
          </a:solidFill>
          <a:ln w="28575">
            <a:noFill/>
          </a:ln>
        </p:spPr>
        <p:txBody>
          <a:bodyPr wrap="square" rtlCol="0">
            <a:spAutoFit/>
          </a:bodyPr>
          <a:lstStyle/>
          <a:p>
            <a:r>
              <a:rPr lang="en-IE" dirty="0">
                <a:solidFill>
                  <a:schemeClr val="bg1"/>
                </a:solidFill>
              </a:rPr>
              <a:t>Steps in the preparation of the Development Plan </a:t>
            </a:r>
          </a:p>
        </p:txBody>
      </p:sp>
      <p:cxnSp>
        <p:nvCxnSpPr>
          <p:cNvPr id="8" name="Straight Arrow Connector 7"/>
          <p:cNvCxnSpPr>
            <a:stCxn id="5" idx="3"/>
          </p:cNvCxnSpPr>
          <p:nvPr/>
        </p:nvCxnSpPr>
        <p:spPr>
          <a:xfrm flipV="1">
            <a:off x="2854518" y="2585548"/>
            <a:ext cx="895466" cy="13749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854518" y="3198801"/>
            <a:ext cx="895466" cy="7553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883292" y="3981062"/>
            <a:ext cx="837918" cy="11098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883292" y="3954143"/>
            <a:ext cx="842063" cy="4385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883292" y="3829560"/>
            <a:ext cx="866692" cy="976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883292" y="3933548"/>
            <a:ext cx="829967" cy="24513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5" idx="3"/>
          </p:cNvCxnSpPr>
          <p:nvPr/>
        </p:nvCxnSpPr>
        <p:spPr>
          <a:xfrm>
            <a:off x="2854518" y="3960467"/>
            <a:ext cx="866692" cy="17318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942602" y="3627715"/>
            <a:ext cx="5210755" cy="1477328"/>
          </a:xfrm>
          <a:prstGeom prst="rect">
            <a:avLst/>
          </a:prstGeom>
          <a:solidFill>
            <a:srgbClr val="0070C0"/>
          </a:solidFill>
        </p:spPr>
        <p:txBody>
          <a:bodyPr wrap="square" rtlCol="0">
            <a:spAutoFit/>
          </a:bodyPr>
          <a:lstStyle/>
          <a:p>
            <a:r>
              <a:rPr lang="en-US" b="1" u="sng" dirty="0">
                <a:solidFill>
                  <a:schemeClr val="bg1"/>
                </a:solidFill>
              </a:rPr>
              <a:t>Elected Members as Decisi</a:t>
            </a:r>
            <a:r>
              <a:rPr lang="en-US" b="1" i="1" u="sng" dirty="0">
                <a:solidFill>
                  <a:schemeClr val="bg1"/>
                </a:solidFill>
              </a:rPr>
              <a:t>on-M</a:t>
            </a:r>
            <a:r>
              <a:rPr lang="en-US" b="1" u="sng" dirty="0">
                <a:solidFill>
                  <a:schemeClr val="bg1"/>
                </a:solidFill>
              </a:rPr>
              <a:t>akers </a:t>
            </a:r>
          </a:p>
          <a:p>
            <a:r>
              <a:rPr lang="en-US" dirty="0">
                <a:solidFill>
                  <a:schemeClr val="bg1"/>
                </a:solidFill>
              </a:rPr>
              <a:t>The adoption, or ‘making’ of the Development Plan</a:t>
            </a:r>
          </a:p>
          <a:p>
            <a:r>
              <a:rPr lang="en-US" dirty="0">
                <a:solidFill>
                  <a:schemeClr val="bg1"/>
                </a:solidFill>
              </a:rPr>
              <a:t> is the responsibility of the elected members </a:t>
            </a:r>
          </a:p>
          <a:p>
            <a:r>
              <a:rPr lang="en-US" dirty="0">
                <a:solidFill>
                  <a:schemeClr val="bg1"/>
                </a:solidFill>
              </a:rPr>
              <a:t>(City Councillors)  and is a reserved function under</a:t>
            </a:r>
          </a:p>
          <a:p>
            <a:r>
              <a:rPr lang="en-US" dirty="0">
                <a:solidFill>
                  <a:schemeClr val="bg1"/>
                </a:solidFill>
              </a:rPr>
              <a:t> Section 12 of the Planning and Development Act. </a:t>
            </a:r>
            <a:endParaRPr lang="en-IE" dirty="0">
              <a:solidFill>
                <a:schemeClr val="bg1"/>
              </a:solidFill>
            </a:endParaRPr>
          </a:p>
        </p:txBody>
      </p:sp>
      <p:sp>
        <p:nvSpPr>
          <p:cNvPr id="34" name="Right Arrow 33"/>
          <p:cNvSpPr/>
          <p:nvPr/>
        </p:nvSpPr>
        <p:spPr>
          <a:xfrm>
            <a:off x="5862484" y="4202545"/>
            <a:ext cx="1103271" cy="4871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5" name="TextBox 34"/>
          <p:cNvSpPr txBox="1"/>
          <p:nvPr/>
        </p:nvSpPr>
        <p:spPr>
          <a:xfrm>
            <a:off x="6003235" y="5526157"/>
            <a:ext cx="5937705" cy="369332"/>
          </a:xfrm>
          <a:prstGeom prst="rect">
            <a:avLst/>
          </a:prstGeom>
          <a:solidFill>
            <a:schemeClr val="accent1">
              <a:lumMod val="60000"/>
              <a:lumOff val="40000"/>
            </a:schemeClr>
          </a:solidFill>
        </p:spPr>
        <p:txBody>
          <a:bodyPr wrap="square" rtlCol="0">
            <a:spAutoFit/>
          </a:bodyPr>
          <a:lstStyle/>
          <a:p>
            <a:r>
              <a:rPr lang="en-IE" dirty="0"/>
              <a:t>The City Development Plan was adopted in November 2022 </a:t>
            </a:r>
          </a:p>
        </p:txBody>
      </p:sp>
    </p:spTree>
    <p:extLst>
      <p:ext uri="{BB962C8B-B14F-4D97-AF65-F5344CB8AC3E}">
        <p14:creationId xmlns:p14="http://schemas.microsoft.com/office/powerpoint/2010/main" val="2083155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0"/>
            <a:ext cx="12192000" cy="6858000"/>
          </a:xfrm>
          <a:prstGeom prst="rect">
            <a:avLst/>
          </a:prstGeom>
          <a:solidFill>
            <a:srgbClr val="456B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3173892" y="61022"/>
            <a:ext cx="6708627" cy="424732"/>
          </a:xfrm>
          <a:prstGeom prst="rect">
            <a:avLst/>
          </a:prstGeom>
          <a:noFill/>
        </p:spPr>
        <p:txBody>
          <a:bodyPr wrap="square" rtlCol="0" anchor="ctr">
            <a:spAutoFit/>
          </a:bodyPr>
          <a:lstStyle/>
          <a:p>
            <a:r>
              <a:rPr lang="en-IE" sz="2160" b="1" i="1" dirty="0">
                <a:solidFill>
                  <a:schemeClr val="bg1"/>
                </a:solidFill>
                <a:latin typeface="Trebuchet MS"/>
              </a:rPr>
              <a:t>Dublin City Development Plan 2022-2028</a:t>
            </a:r>
          </a:p>
        </p:txBody>
      </p:sp>
      <p:pic>
        <p:nvPicPr>
          <p:cNvPr id="2" name="Picture 1" descr="Except from Dublin City Council Development Plan 2022-2028 &quot;SMT01 it is an objective of Dublin City Council: Transition to More Sustainable Modes. To achieve and monitor a transition to more sustainable travel modes&#10;including walking, cycling and public transport over the lifetime of the&#10;development plan, in line with the city mode share targets of 26%&#10;walking/cycling/micro mobility; 57% public transport (bus/rail/Luas); and 17%&#10;private (car/van/HGV/motorcycle).&quot;"/>
          <p:cNvPicPr>
            <a:picLocks noChangeAspect="1"/>
          </p:cNvPicPr>
          <p:nvPr/>
        </p:nvPicPr>
        <p:blipFill>
          <a:blip r:embed="rId3"/>
          <a:stretch>
            <a:fillRect/>
          </a:stretch>
        </p:blipFill>
        <p:spPr>
          <a:xfrm>
            <a:off x="2426443" y="530546"/>
            <a:ext cx="7109443" cy="2232587"/>
          </a:xfrm>
          <a:prstGeom prst="rect">
            <a:avLst/>
          </a:prstGeom>
        </p:spPr>
      </p:pic>
      <p:sp>
        <p:nvSpPr>
          <p:cNvPr id="11" name="Slide Number Placeholder 3"/>
          <p:cNvSpPr>
            <a:spLocks noGrp="1"/>
          </p:cNvSpPr>
          <p:nvPr>
            <p:ph type="sldNum" sz="quarter" idx="12"/>
          </p:nvPr>
        </p:nvSpPr>
        <p:spPr>
          <a:xfrm>
            <a:off x="10972799" y="6400800"/>
            <a:ext cx="968141" cy="311050"/>
          </a:xfrm>
        </p:spPr>
        <p:txBody>
          <a:bodyPr/>
          <a:lstStyle/>
          <a:p>
            <a:r>
              <a:rPr lang="en-GB" dirty="0"/>
              <a:t> </a:t>
            </a:r>
            <a:r>
              <a:rPr lang="en-GB" sz="1400" b="1" dirty="0"/>
              <a:t>Slide </a:t>
            </a:r>
            <a:fld id="{8852653C-068C-4B11-A02B-016E78A5EA48}" type="slidenum">
              <a:rPr lang="en-GB" sz="1400" b="1" smtClean="0"/>
              <a:t>9</a:t>
            </a:fld>
            <a:endParaRPr lang="en-GB" sz="1400" b="1" dirty="0"/>
          </a:p>
        </p:txBody>
      </p:sp>
      <p:pic>
        <p:nvPicPr>
          <p:cNvPr id="3" name="Picture 2" descr="Graphic showing 4 bar charts comparing rates of walking, cycling, public transport use and car, taxi and goods in 2019 with 2018 targets. Walking: 2019 11% 2028 target 13%. Cycling: 2019 6% 2028 target 13%, public transport: 2019 54% 2028 target 57%, cars, taxis and goods: 2019 29%, 2018 target 17%."/>
          <p:cNvPicPr>
            <a:picLocks noChangeAspect="1"/>
          </p:cNvPicPr>
          <p:nvPr/>
        </p:nvPicPr>
        <p:blipFill>
          <a:blip r:embed="rId4"/>
          <a:stretch>
            <a:fillRect/>
          </a:stretch>
        </p:blipFill>
        <p:spPr>
          <a:xfrm>
            <a:off x="241457" y="2807925"/>
            <a:ext cx="11479413" cy="3903925"/>
          </a:xfrm>
          <a:prstGeom prst="rect">
            <a:avLst/>
          </a:prstGeom>
        </p:spPr>
      </p:pic>
    </p:spTree>
    <p:extLst>
      <p:ext uri="{BB962C8B-B14F-4D97-AF65-F5344CB8AC3E}">
        <p14:creationId xmlns:p14="http://schemas.microsoft.com/office/powerpoint/2010/main" val="1433382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9003</TotalTime>
  <Words>1737</Words>
  <Application>Microsoft Office PowerPoint</Application>
  <PresentationFormat>Widescreen</PresentationFormat>
  <Paragraphs>231</Paragraphs>
  <Slides>44</Slides>
  <Notes>14</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Eoin Farrell</dc:creator>
  <cp:lastModifiedBy>Aishling Lennon</cp:lastModifiedBy>
  <cp:revision>571</cp:revision>
  <dcterms:created xsi:type="dcterms:W3CDTF">2023-07-21T11:45:29Z</dcterms:created>
  <dcterms:modified xsi:type="dcterms:W3CDTF">2023-09-15T15:47:38Z</dcterms:modified>
</cp:coreProperties>
</file>