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sldIdLst>
    <p:sldId id="263" r:id="rId5"/>
    <p:sldId id="307" r:id="rId6"/>
    <p:sldId id="315" r:id="rId7"/>
    <p:sldId id="316" r:id="rId8"/>
    <p:sldId id="308" r:id="rId9"/>
    <p:sldId id="310" r:id="rId10"/>
    <p:sldId id="312" r:id="rId11"/>
    <p:sldId id="313" r:id="rId12"/>
    <p:sldId id="314" r:id="rId13"/>
    <p:sldId id="306" r:id="rId14"/>
    <p:sldId id="305" r:id="rId15"/>
    <p:sldId id="311" r:id="rId16"/>
    <p:sldId id="299" r:id="rId17"/>
    <p:sldId id="298" r:id="rId18"/>
    <p:sldId id="300" r:id="rId19"/>
  </p:sldIdLst>
  <p:sldSz cx="12192000" cy="6858000"/>
  <p:notesSz cx="9926638" cy="143557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00"/>
    <a:srgbClr val="5454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2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dccdata\Traffic\Shared\General\Covid%2019%20Mobility%20Interventions%20Program\Program%20of%20Mobility%20Interventions\South%20City\Strand%20Road\Beech%20Rd%20coun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dccdata\Traffic\Shared\General\Covid%2019%20Mobility%20Interventions%20Program\Program%20of%20Mobility%20Interventions\South%20City\Strand%20Road\Beech%20Rd%20coun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E" dirty="0"/>
              <a:t>Beech Round Northbound - AM </a:t>
            </a:r>
            <a:r>
              <a:rPr lang="en-IE" dirty="0" smtClean="0"/>
              <a:t>peak hour</a:t>
            </a:r>
            <a:endParaRPr lang="en-IE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Northbound!$B$2</c:f>
              <c:strCache>
                <c:ptCount val="1"/>
                <c:pt idx="0">
                  <c:v>Car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Northbound!$A$3:$A$15</c:f>
              <c:strCache>
                <c:ptCount val="13"/>
                <c:pt idx="0">
                  <c:v>Pre Covid </c:v>
                </c:pt>
                <c:pt idx="1">
                  <c:v>19/05/2020</c:v>
                </c:pt>
                <c:pt idx="2">
                  <c:v>26/05/2020</c:v>
                </c:pt>
                <c:pt idx="3">
                  <c:v>02/06/2020</c:v>
                </c:pt>
                <c:pt idx="4">
                  <c:v>09/06/2020</c:v>
                </c:pt>
                <c:pt idx="5">
                  <c:v>16/06/2020</c:v>
                </c:pt>
                <c:pt idx="6">
                  <c:v>23/06/2020</c:v>
                </c:pt>
                <c:pt idx="7">
                  <c:v>30/06/2020</c:v>
                </c:pt>
                <c:pt idx="8">
                  <c:v>07/07/2020</c:v>
                </c:pt>
                <c:pt idx="9">
                  <c:v>18/08/2020</c:v>
                </c:pt>
                <c:pt idx="10">
                  <c:v>25/08/2020</c:v>
                </c:pt>
                <c:pt idx="11">
                  <c:v>01/09/2020</c:v>
                </c:pt>
                <c:pt idx="12">
                  <c:v>08/09/2020</c:v>
                </c:pt>
              </c:strCache>
            </c:strRef>
          </c:cat>
          <c:val>
            <c:numRef>
              <c:f>Northbound!$B$3:$B$15</c:f>
              <c:numCache>
                <c:formatCode>General</c:formatCode>
                <c:ptCount val="13"/>
                <c:pt idx="0">
                  <c:v>655</c:v>
                </c:pt>
                <c:pt idx="1">
                  <c:v>221</c:v>
                </c:pt>
                <c:pt idx="2">
                  <c:v>202</c:v>
                </c:pt>
                <c:pt idx="3">
                  <c:v>220</c:v>
                </c:pt>
                <c:pt idx="4">
                  <c:v>281</c:v>
                </c:pt>
                <c:pt idx="5">
                  <c:v>280</c:v>
                </c:pt>
                <c:pt idx="6">
                  <c:v>303</c:v>
                </c:pt>
                <c:pt idx="7">
                  <c:v>300</c:v>
                </c:pt>
                <c:pt idx="8">
                  <c:v>323</c:v>
                </c:pt>
                <c:pt idx="9">
                  <c:v>326</c:v>
                </c:pt>
                <c:pt idx="10">
                  <c:v>328</c:v>
                </c:pt>
                <c:pt idx="11">
                  <c:v>395</c:v>
                </c:pt>
                <c:pt idx="12">
                  <c:v>381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6B-4D1D-89AB-C9CF634FCBA2}"/>
            </c:ext>
          </c:extLst>
        </c:ser>
        <c:ser>
          <c:idx val="1"/>
          <c:order val="1"/>
          <c:tx>
            <c:strRef>
              <c:f>Northbound!$C$2</c:f>
              <c:strCache>
                <c:ptCount val="1"/>
                <c:pt idx="0">
                  <c:v>LGV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Northbound!$A$3:$A$15</c:f>
              <c:strCache>
                <c:ptCount val="13"/>
                <c:pt idx="0">
                  <c:v>Pre Covid </c:v>
                </c:pt>
                <c:pt idx="1">
                  <c:v>19/05/2020</c:v>
                </c:pt>
                <c:pt idx="2">
                  <c:v>26/05/2020</c:v>
                </c:pt>
                <c:pt idx="3">
                  <c:v>02/06/2020</c:v>
                </c:pt>
                <c:pt idx="4">
                  <c:v>09/06/2020</c:v>
                </c:pt>
                <c:pt idx="5">
                  <c:v>16/06/2020</c:v>
                </c:pt>
                <c:pt idx="6">
                  <c:v>23/06/2020</c:v>
                </c:pt>
                <c:pt idx="7">
                  <c:v>30/06/2020</c:v>
                </c:pt>
                <c:pt idx="8">
                  <c:v>07/07/2020</c:v>
                </c:pt>
                <c:pt idx="9">
                  <c:v>18/08/2020</c:v>
                </c:pt>
                <c:pt idx="10">
                  <c:v>25/08/2020</c:v>
                </c:pt>
                <c:pt idx="11">
                  <c:v>01/09/2020</c:v>
                </c:pt>
                <c:pt idx="12">
                  <c:v>08/09/2020</c:v>
                </c:pt>
              </c:strCache>
            </c:strRef>
          </c:cat>
          <c:val>
            <c:numRef>
              <c:f>Northbound!$C$3:$C$15</c:f>
              <c:numCache>
                <c:formatCode>General</c:formatCode>
                <c:ptCount val="13"/>
                <c:pt idx="0">
                  <c:v>66</c:v>
                </c:pt>
                <c:pt idx="1">
                  <c:v>39</c:v>
                </c:pt>
                <c:pt idx="2">
                  <c:v>36</c:v>
                </c:pt>
                <c:pt idx="3">
                  <c:v>50</c:v>
                </c:pt>
                <c:pt idx="4">
                  <c:v>40</c:v>
                </c:pt>
                <c:pt idx="5">
                  <c:v>43</c:v>
                </c:pt>
                <c:pt idx="6">
                  <c:v>42</c:v>
                </c:pt>
                <c:pt idx="7">
                  <c:v>43</c:v>
                </c:pt>
                <c:pt idx="8">
                  <c:v>36</c:v>
                </c:pt>
                <c:pt idx="9">
                  <c:v>32</c:v>
                </c:pt>
                <c:pt idx="10">
                  <c:v>39</c:v>
                </c:pt>
                <c:pt idx="11">
                  <c:v>42</c:v>
                </c:pt>
                <c:pt idx="12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6B-4D1D-89AB-C9CF634FCBA2}"/>
            </c:ext>
          </c:extLst>
        </c:ser>
        <c:ser>
          <c:idx val="2"/>
          <c:order val="2"/>
          <c:tx>
            <c:strRef>
              <c:f>Northbound!$D$2</c:f>
              <c:strCache>
                <c:ptCount val="1"/>
                <c:pt idx="0">
                  <c:v>HGV 2 &amp; 3 Axles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Northbound!$A$3:$A$15</c:f>
              <c:strCache>
                <c:ptCount val="13"/>
                <c:pt idx="0">
                  <c:v>Pre Covid </c:v>
                </c:pt>
                <c:pt idx="1">
                  <c:v>19/05/2020</c:v>
                </c:pt>
                <c:pt idx="2">
                  <c:v>26/05/2020</c:v>
                </c:pt>
                <c:pt idx="3">
                  <c:v>02/06/2020</c:v>
                </c:pt>
                <c:pt idx="4">
                  <c:v>09/06/2020</c:v>
                </c:pt>
                <c:pt idx="5">
                  <c:v>16/06/2020</c:v>
                </c:pt>
                <c:pt idx="6">
                  <c:v>23/06/2020</c:v>
                </c:pt>
                <c:pt idx="7">
                  <c:v>30/06/2020</c:v>
                </c:pt>
                <c:pt idx="8">
                  <c:v>07/07/2020</c:v>
                </c:pt>
                <c:pt idx="9">
                  <c:v>18/08/2020</c:v>
                </c:pt>
                <c:pt idx="10">
                  <c:v>25/08/2020</c:v>
                </c:pt>
                <c:pt idx="11">
                  <c:v>01/09/2020</c:v>
                </c:pt>
                <c:pt idx="12">
                  <c:v>08/09/2020</c:v>
                </c:pt>
              </c:strCache>
            </c:strRef>
          </c:cat>
          <c:val>
            <c:numRef>
              <c:f>Northbound!$D$3:$D$15</c:f>
              <c:numCache>
                <c:formatCode>General</c:formatCode>
                <c:ptCount val="13"/>
                <c:pt idx="0">
                  <c:v>7</c:v>
                </c:pt>
                <c:pt idx="1">
                  <c:v>4</c:v>
                </c:pt>
                <c:pt idx="2">
                  <c:v>8</c:v>
                </c:pt>
                <c:pt idx="3">
                  <c:v>3</c:v>
                </c:pt>
                <c:pt idx="4">
                  <c:v>11</c:v>
                </c:pt>
                <c:pt idx="5">
                  <c:v>7</c:v>
                </c:pt>
                <c:pt idx="6">
                  <c:v>4</c:v>
                </c:pt>
                <c:pt idx="7">
                  <c:v>2</c:v>
                </c:pt>
                <c:pt idx="8">
                  <c:v>6</c:v>
                </c:pt>
                <c:pt idx="9">
                  <c:v>13</c:v>
                </c:pt>
                <c:pt idx="10">
                  <c:v>4</c:v>
                </c:pt>
                <c:pt idx="11">
                  <c:v>6</c:v>
                </c:pt>
                <c:pt idx="1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6B-4D1D-89AB-C9CF634FCBA2}"/>
            </c:ext>
          </c:extLst>
        </c:ser>
        <c:ser>
          <c:idx val="3"/>
          <c:order val="3"/>
          <c:tx>
            <c:strRef>
              <c:f>Northbound!$E$2</c:f>
              <c:strCache>
                <c:ptCount val="1"/>
                <c:pt idx="0">
                  <c:v>HGV 4+ Axles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Northbound!$A$3:$A$15</c:f>
              <c:strCache>
                <c:ptCount val="13"/>
                <c:pt idx="0">
                  <c:v>Pre Covid </c:v>
                </c:pt>
                <c:pt idx="1">
                  <c:v>19/05/2020</c:v>
                </c:pt>
                <c:pt idx="2">
                  <c:v>26/05/2020</c:v>
                </c:pt>
                <c:pt idx="3">
                  <c:v>02/06/2020</c:v>
                </c:pt>
                <c:pt idx="4">
                  <c:v>09/06/2020</c:v>
                </c:pt>
                <c:pt idx="5">
                  <c:v>16/06/2020</c:v>
                </c:pt>
                <c:pt idx="6">
                  <c:v>23/06/2020</c:v>
                </c:pt>
                <c:pt idx="7">
                  <c:v>30/06/2020</c:v>
                </c:pt>
                <c:pt idx="8">
                  <c:v>07/07/2020</c:v>
                </c:pt>
                <c:pt idx="9">
                  <c:v>18/08/2020</c:v>
                </c:pt>
                <c:pt idx="10">
                  <c:v>25/08/2020</c:v>
                </c:pt>
                <c:pt idx="11">
                  <c:v>01/09/2020</c:v>
                </c:pt>
                <c:pt idx="12">
                  <c:v>08/09/2020</c:v>
                </c:pt>
              </c:strCache>
            </c:strRef>
          </c:cat>
          <c:val>
            <c:numRef>
              <c:f>Northbound!$E$3:$E$15</c:f>
              <c:numCache>
                <c:formatCode>General</c:formatCode>
                <c:ptCount val="13"/>
                <c:pt idx="0">
                  <c:v>7</c:v>
                </c:pt>
                <c:pt idx="1">
                  <c:v>2</c:v>
                </c:pt>
                <c:pt idx="2">
                  <c:v>4</c:v>
                </c:pt>
                <c:pt idx="3">
                  <c:v>2</c:v>
                </c:pt>
                <c:pt idx="4">
                  <c:v>4</c:v>
                </c:pt>
                <c:pt idx="5">
                  <c:v>2</c:v>
                </c:pt>
                <c:pt idx="6">
                  <c:v>2</c:v>
                </c:pt>
                <c:pt idx="7">
                  <c:v>4</c:v>
                </c:pt>
                <c:pt idx="8">
                  <c:v>5</c:v>
                </c:pt>
                <c:pt idx="9">
                  <c:v>4</c:v>
                </c:pt>
                <c:pt idx="10">
                  <c:v>2</c:v>
                </c:pt>
                <c:pt idx="11">
                  <c:v>1</c:v>
                </c:pt>
                <c:pt idx="1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6B-4D1D-89AB-C9CF634FCB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64226680"/>
        <c:axId val="364226024"/>
      </c:barChart>
      <c:catAx>
        <c:axId val="364226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4226024"/>
        <c:crosses val="autoZero"/>
        <c:auto val="1"/>
        <c:lblAlgn val="ctr"/>
        <c:lblOffset val="100"/>
        <c:noMultiLvlLbl val="0"/>
      </c:catAx>
      <c:valAx>
        <c:axId val="364226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No per hour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4226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E"/>
              <a:t>Northbound</a:t>
            </a:r>
            <a:r>
              <a:rPr lang="en-IE" baseline="0"/>
              <a:t> v Southbound AM peak hour</a:t>
            </a:r>
          </a:p>
          <a:p>
            <a:pPr>
              <a:defRPr/>
            </a:pPr>
            <a:r>
              <a:rPr lang="en-IE" baseline="0"/>
              <a:t>Cars,LGVS &amp; HGVs</a:t>
            </a:r>
            <a:endParaRPr lang="en-IE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Sheet3!$B$2</c:f>
              <c:strCache>
                <c:ptCount val="1"/>
                <c:pt idx="0">
                  <c:v>Northbound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Sheet3!$A$3:$A$15</c:f>
              <c:strCache>
                <c:ptCount val="13"/>
                <c:pt idx="0">
                  <c:v>Pre Covid </c:v>
                </c:pt>
                <c:pt idx="1">
                  <c:v>19/05/2020</c:v>
                </c:pt>
                <c:pt idx="2">
                  <c:v>26/05/2020</c:v>
                </c:pt>
                <c:pt idx="3">
                  <c:v>02/06/2020</c:v>
                </c:pt>
                <c:pt idx="4">
                  <c:v>09/06/2020</c:v>
                </c:pt>
                <c:pt idx="5">
                  <c:v>16/06/2020</c:v>
                </c:pt>
                <c:pt idx="6">
                  <c:v>23/06/2020</c:v>
                </c:pt>
                <c:pt idx="7">
                  <c:v>30/06/2020</c:v>
                </c:pt>
                <c:pt idx="8">
                  <c:v>07/07/2020</c:v>
                </c:pt>
                <c:pt idx="9">
                  <c:v>18/08/2020</c:v>
                </c:pt>
                <c:pt idx="10">
                  <c:v>25/08/2020</c:v>
                </c:pt>
                <c:pt idx="11">
                  <c:v>01/09/2020</c:v>
                </c:pt>
                <c:pt idx="12">
                  <c:v>08/09/2020</c:v>
                </c:pt>
              </c:strCache>
            </c:strRef>
          </c:cat>
          <c:val>
            <c:numRef>
              <c:f>Sheet3!$B$3:$B$15</c:f>
              <c:numCache>
                <c:formatCode>General</c:formatCode>
                <c:ptCount val="13"/>
                <c:pt idx="0">
                  <c:v>735</c:v>
                </c:pt>
                <c:pt idx="1">
                  <c:v>266</c:v>
                </c:pt>
                <c:pt idx="2">
                  <c:v>250</c:v>
                </c:pt>
                <c:pt idx="3">
                  <c:v>275</c:v>
                </c:pt>
                <c:pt idx="4">
                  <c:v>336</c:v>
                </c:pt>
                <c:pt idx="5">
                  <c:v>332</c:v>
                </c:pt>
                <c:pt idx="6">
                  <c:v>351</c:v>
                </c:pt>
                <c:pt idx="7">
                  <c:v>349</c:v>
                </c:pt>
                <c:pt idx="8">
                  <c:v>370</c:v>
                </c:pt>
                <c:pt idx="9">
                  <c:v>375</c:v>
                </c:pt>
                <c:pt idx="10">
                  <c:v>373</c:v>
                </c:pt>
                <c:pt idx="11">
                  <c:v>444</c:v>
                </c:pt>
                <c:pt idx="12">
                  <c:v>427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53A-4ECC-BF38-9004CFFCCCE9}"/>
            </c:ext>
          </c:extLst>
        </c:ser>
        <c:ser>
          <c:idx val="1"/>
          <c:order val="1"/>
          <c:tx>
            <c:strRef>
              <c:f>Sheet3!$C$2</c:f>
              <c:strCache>
                <c:ptCount val="1"/>
                <c:pt idx="0">
                  <c:v>Southbound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Sheet3!$A$3:$A$15</c:f>
              <c:strCache>
                <c:ptCount val="13"/>
                <c:pt idx="0">
                  <c:v>Pre Covid </c:v>
                </c:pt>
                <c:pt idx="1">
                  <c:v>19/05/2020</c:v>
                </c:pt>
                <c:pt idx="2">
                  <c:v>26/05/2020</c:v>
                </c:pt>
                <c:pt idx="3">
                  <c:v>02/06/2020</c:v>
                </c:pt>
                <c:pt idx="4">
                  <c:v>09/06/2020</c:v>
                </c:pt>
                <c:pt idx="5">
                  <c:v>16/06/2020</c:v>
                </c:pt>
                <c:pt idx="6">
                  <c:v>23/06/2020</c:v>
                </c:pt>
                <c:pt idx="7">
                  <c:v>30/06/2020</c:v>
                </c:pt>
                <c:pt idx="8">
                  <c:v>07/07/2020</c:v>
                </c:pt>
                <c:pt idx="9">
                  <c:v>18/08/2020</c:v>
                </c:pt>
                <c:pt idx="10">
                  <c:v>25/08/2020</c:v>
                </c:pt>
                <c:pt idx="11">
                  <c:v>01/09/2020</c:v>
                </c:pt>
                <c:pt idx="12">
                  <c:v>08/09/2020</c:v>
                </c:pt>
              </c:strCache>
            </c:strRef>
          </c:cat>
          <c:val>
            <c:numRef>
              <c:f>Sheet3!$C$3:$C$15</c:f>
              <c:numCache>
                <c:formatCode>General</c:formatCode>
                <c:ptCount val="13"/>
                <c:pt idx="0">
                  <c:v>866</c:v>
                </c:pt>
                <c:pt idx="1">
                  <c:v>311</c:v>
                </c:pt>
                <c:pt idx="2">
                  <c:v>370</c:v>
                </c:pt>
                <c:pt idx="3">
                  <c:v>384</c:v>
                </c:pt>
                <c:pt idx="4">
                  <c:v>441</c:v>
                </c:pt>
                <c:pt idx="5">
                  <c:v>435</c:v>
                </c:pt>
                <c:pt idx="6">
                  <c:v>438</c:v>
                </c:pt>
                <c:pt idx="7">
                  <c:v>481</c:v>
                </c:pt>
                <c:pt idx="8">
                  <c:v>498</c:v>
                </c:pt>
                <c:pt idx="9">
                  <c:v>500</c:v>
                </c:pt>
                <c:pt idx="10">
                  <c:v>491</c:v>
                </c:pt>
                <c:pt idx="11">
                  <c:v>594</c:v>
                </c:pt>
                <c:pt idx="12">
                  <c:v>656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53A-4ECC-BF38-9004CFFCCC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35505184"/>
        <c:axId val="535502888"/>
      </c:lineChart>
      <c:catAx>
        <c:axId val="535505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5502888"/>
        <c:crosses val="autoZero"/>
        <c:auto val="1"/>
        <c:lblAlgn val="ctr"/>
        <c:lblOffset val="100"/>
        <c:noMultiLvlLbl val="0"/>
      </c:catAx>
      <c:valAx>
        <c:axId val="535502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5505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104D-7BB1-4D40-8023-CCAAD6AC6051}" type="datetimeFigureOut">
              <a:rPr lang="en-GB" smtClean="0"/>
              <a:t>04/10/2020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25A8C-F050-4C68-857D-8086DA9F3E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885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104D-7BB1-4D40-8023-CCAAD6AC6051}" type="datetimeFigureOut">
              <a:rPr lang="en-GB" smtClean="0"/>
              <a:t>04/10/2020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25A8C-F050-4C68-857D-8086DA9F3E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397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104D-7BB1-4D40-8023-CCAAD6AC6051}" type="datetimeFigureOut">
              <a:rPr lang="en-GB" smtClean="0"/>
              <a:t>04/10/2020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25A8C-F050-4C68-857D-8086DA9F3E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058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104D-7BB1-4D40-8023-CCAAD6AC6051}" type="datetimeFigureOut">
              <a:rPr lang="en-GB" smtClean="0"/>
              <a:t>04/10/2020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25A8C-F050-4C68-857D-8086DA9F3E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167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104D-7BB1-4D40-8023-CCAAD6AC6051}" type="datetimeFigureOut">
              <a:rPr lang="en-GB" smtClean="0"/>
              <a:t>04/10/2020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25A8C-F050-4C68-857D-8086DA9F3E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857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104D-7BB1-4D40-8023-CCAAD6AC6051}" type="datetimeFigureOut">
              <a:rPr lang="en-GB" smtClean="0"/>
              <a:t>04/10/2020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25A8C-F050-4C68-857D-8086DA9F3E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576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104D-7BB1-4D40-8023-CCAAD6AC6051}" type="datetimeFigureOut">
              <a:rPr lang="en-GB" smtClean="0"/>
              <a:t>04/10/2020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25A8C-F050-4C68-857D-8086DA9F3E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541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104D-7BB1-4D40-8023-CCAAD6AC6051}" type="datetimeFigureOut">
              <a:rPr lang="en-GB" smtClean="0"/>
              <a:t>04/10/2020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25A8C-F050-4C68-857D-8086DA9F3E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277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104D-7BB1-4D40-8023-CCAAD6AC6051}" type="datetimeFigureOut">
              <a:rPr lang="en-GB" smtClean="0"/>
              <a:t>04/10/2020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25A8C-F050-4C68-857D-8086DA9F3E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966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104D-7BB1-4D40-8023-CCAAD6AC6051}" type="datetimeFigureOut">
              <a:rPr lang="en-GB" smtClean="0"/>
              <a:t>04/10/2020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25A8C-F050-4C68-857D-8086DA9F3E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028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104D-7BB1-4D40-8023-CCAAD6AC6051}" type="datetimeFigureOut">
              <a:rPr lang="en-GB" smtClean="0"/>
              <a:t>04/10/2020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25A8C-F050-4C68-857D-8086DA9F3E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068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7104D-7BB1-4D40-8023-CCAAD6AC6051}" type="datetimeFigureOut">
              <a:rPr lang="en-GB" smtClean="0"/>
              <a:t>04/10/2020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25A8C-F050-4C68-857D-8086DA9F3E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490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cid:image009.png@01D68043.EF4D19E0" TargetMode="Externa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B64C5-87C7-4A0F-8D9B-CD01BA37A8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59258"/>
            <a:ext cx="9144000" cy="2312521"/>
          </a:xfrm>
        </p:spPr>
        <p:txBody>
          <a:bodyPr>
            <a:normAutofit fontScale="90000"/>
          </a:bodyPr>
          <a:lstStyle/>
          <a:p>
            <a:r>
              <a:rPr lang="en-GB" u="sng" dirty="0"/>
              <a:t>Strand Road </a:t>
            </a:r>
            <a:r>
              <a:rPr lang="en-GB" u="sng" dirty="0" smtClean="0"/>
              <a:t>Trial </a:t>
            </a:r>
            <a:r>
              <a:rPr lang="en-GB" u="sng" dirty="0"/>
              <a:t/>
            </a:r>
            <a:br>
              <a:rPr lang="en-GB" u="sng" dirty="0"/>
            </a:br>
            <a:r>
              <a:rPr lang="en-GB" u="sng" dirty="0" smtClean="0"/>
              <a:t>Modelling analysis </a:t>
            </a:r>
            <a:br>
              <a:rPr lang="en-GB" u="sng" dirty="0" smtClean="0"/>
            </a:br>
            <a:r>
              <a:rPr lang="en-GB" u="sng" dirty="0" smtClean="0"/>
              <a:t>and </a:t>
            </a:r>
            <a:br>
              <a:rPr lang="en-GB" u="sng" dirty="0" smtClean="0"/>
            </a:br>
            <a:r>
              <a:rPr lang="en-GB" u="sng" dirty="0" smtClean="0"/>
              <a:t>Traffic data </a:t>
            </a:r>
            <a:endParaRPr lang="en-GB" u="sng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7E558F-5739-42E3-8A42-BC6CD7A1B0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97166"/>
            <a:ext cx="9144000" cy="660633"/>
          </a:xfrm>
        </p:spPr>
        <p:txBody>
          <a:bodyPr/>
          <a:lstStyle/>
          <a:p>
            <a:r>
              <a:rPr lang="en-GB" dirty="0" smtClean="0"/>
              <a:t>05/10/2020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04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0A0C3-5FD8-48D4-A24B-0578AFC71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202" y="374751"/>
            <a:ext cx="10515600" cy="1017738"/>
          </a:xfrm>
        </p:spPr>
        <p:txBody>
          <a:bodyPr>
            <a:normAutofit fontScale="90000"/>
          </a:bodyPr>
          <a:lstStyle/>
          <a:p>
            <a:r>
              <a:rPr lang="en-GB" u="sng" dirty="0" smtClean="0"/>
              <a:t>NTA E</a:t>
            </a:r>
            <a:r>
              <a:rPr lang="en-GB" u="sng" dirty="0" smtClean="0"/>
              <a:t>astern Regional Model Findings</a:t>
            </a:r>
            <a:br>
              <a:rPr lang="en-GB" u="sng" dirty="0" smtClean="0"/>
            </a:br>
            <a:endParaRPr lang="en-GB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8EE42-9F24-45F5-AB2A-6C8C7EEE2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824" y="1392487"/>
            <a:ext cx="11006356" cy="39632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Recent </a:t>
            </a:r>
            <a:r>
              <a:rPr lang="en-GB" dirty="0"/>
              <a:t>traffic surveys (</a:t>
            </a:r>
            <a:r>
              <a:rPr lang="en-GB" dirty="0" smtClean="0"/>
              <a:t>Pre-Covid) indicate</a:t>
            </a:r>
            <a:r>
              <a:rPr lang="en-GB" dirty="0"/>
              <a:t>:</a:t>
            </a:r>
          </a:p>
          <a:p>
            <a:pPr lvl="1"/>
            <a:r>
              <a:rPr lang="en-GB" dirty="0"/>
              <a:t>675 </a:t>
            </a:r>
            <a:r>
              <a:rPr lang="en-GB" dirty="0" err="1"/>
              <a:t>vehs</a:t>
            </a:r>
            <a:r>
              <a:rPr lang="en-GB" dirty="0"/>
              <a:t> travelling Northbound in AM </a:t>
            </a:r>
            <a:r>
              <a:rPr lang="en-GB" dirty="0" smtClean="0"/>
              <a:t>peak hour at </a:t>
            </a:r>
            <a:r>
              <a:rPr lang="en-GB" dirty="0"/>
              <a:t>the select link location</a:t>
            </a:r>
          </a:p>
          <a:p>
            <a:pPr lvl="2"/>
            <a:r>
              <a:rPr lang="en-GB" dirty="0"/>
              <a:t>634 cars</a:t>
            </a:r>
          </a:p>
          <a:p>
            <a:pPr lvl="2"/>
            <a:r>
              <a:rPr lang="en-GB" dirty="0"/>
              <a:t>29 LGVs</a:t>
            </a:r>
          </a:p>
          <a:p>
            <a:pPr lvl="2"/>
            <a:r>
              <a:rPr lang="en-GB" dirty="0"/>
              <a:t>12 HGVs</a:t>
            </a:r>
          </a:p>
          <a:p>
            <a:r>
              <a:rPr lang="en-GB" dirty="0"/>
              <a:t>The majority of traffic comes from Merrion Road via Merrion Gates (618 </a:t>
            </a:r>
            <a:r>
              <a:rPr lang="en-GB" dirty="0" err="1"/>
              <a:t>vehs</a:t>
            </a:r>
            <a:r>
              <a:rPr lang="en-GB" dirty="0"/>
              <a:t>) which is reflected in the Select Link Analysis</a:t>
            </a:r>
          </a:p>
          <a:p>
            <a:pPr lvl="2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4932E6-BA6B-4999-8DDF-6814F23E042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97" y="5457825"/>
            <a:ext cx="1394991" cy="139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87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86440-FE8B-461C-855A-8539FD3B39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ECA075-D392-4757-AEB1-CC8355EB5F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4EC755-95B5-4C9C-B8FE-3CC25DA27B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589"/>
            <a:ext cx="12192000" cy="6376568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3F1F7D4-20A9-42E1-A1E9-105BE3855E42}"/>
              </a:ext>
            </a:extLst>
          </p:cNvPr>
          <p:cNvCxnSpPr>
            <a:cxnSpLocks/>
          </p:cNvCxnSpPr>
          <p:nvPr/>
        </p:nvCxnSpPr>
        <p:spPr>
          <a:xfrm flipH="1" flipV="1">
            <a:off x="4922942" y="2724327"/>
            <a:ext cx="137019" cy="37839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7E516C7-4DF9-4E2F-B99A-FAADA0E4A350}"/>
              </a:ext>
            </a:extLst>
          </p:cNvPr>
          <p:cNvSpPr txBox="1"/>
          <p:nvPr/>
        </p:nvSpPr>
        <p:spPr>
          <a:xfrm>
            <a:off x="6096000" y="2334046"/>
            <a:ext cx="2172749" cy="92333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Select Link undertaken NB at this location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1BD80BE-5E8E-475D-A7A5-A1F0E97D1B85}"/>
              </a:ext>
            </a:extLst>
          </p:cNvPr>
          <p:cNvCxnSpPr>
            <a:cxnSpLocks/>
          </p:cNvCxnSpPr>
          <p:nvPr/>
        </p:nvCxnSpPr>
        <p:spPr>
          <a:xfrm flipH="1">
            <a:off x="5246615" y="2724324"/>
            <a:ext cx="836803" cy="1698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0CBD69A5-3477-450E-9CB0-4E2E6A738563}"/>
              </a:ext>
            </a:extLst>
          </p:cNvPr>
          <p:cNvSpPr txBox="1">
            <a:spLocks/>
          </p:cNvSpPr>
          <p:nvPr/>
        </p:nvSpPr>
        <p:spPr>
          <a:xfrm>
            <a:off x="4416424" y="1826847"/>
            <a:ext cx="5531899" cy="48931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u="sng" dirty="0"/>
              <a:t>AM Peak Hour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06194" y="600891"/>
            <a:ext cx="3317966" cy="1200329"/>
          </a:xfrm>
          <a:prstGeom prst="rect">
            <a:avLst/>
          </a:prstGeom>
          <a:solidFill>
            <a:srgbClr val="00B0F0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The links in Green show both origin and destination of traffic using Strand Road northbound  prior to Covid </a:t>
            </a:r>
            <a:endParaRPr lang="en-IE" dirty="0"/>
          </a:p>
        </p:txBody>
      </p:sp>
      <p:sp>
        <p:nvSpPr>
          <p:cNvPr id="6" name="Oval 5"/>
          <p:cNvSpPr/>
          <p:nvPr/>
        </p:nvSpPr>
        <p:spPr>
          <a:xfrm>
            <a:off x="5059961" y="3257376"/>
            <a:ext cx="186654" cy="2525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1BD80BE-5E8E-475D-A7A5-A1F0E97D1B85}"/>
              </a:ext>
            </a:extLst>
          </p:cNvPr>
          <p:cNvCxnSpPr>
            <a:cxnSpLocks/>
          </p:cNvCxnSpPr>
          <p:nvPr/>
        </p:nvCxnSpPr>
        <p:spPr>
          <a:xfrm flipH="1" flipV="1">
            <a:off x="5171812" y="3468608"/>
            <a:ext cx="1189799" cy="2642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7E516C7-4DF9-4E2F-B99A-FAADA0E4A350}"/>
              </a:ext>
            </a:extLst>
          </p:cNvPr>
          <p:cNvSpPr txBox="1"/>
          <p:nvPr/>
        </p:nvSpPr>
        <p:spPr>
          <a:xfrm>
            <a:off x="6366446" y="3383669"/>
            <a:ext cx="2172749" cy="369332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Merrion Gates </a:t>
            </a:r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B4932E6-BA6B-4999-8DDF-6814F23E042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97" y="5457825"/>
            <a:ext cx="1394991" cy="139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37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026" name="Picture 2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51" y="56964"/>
            <a:ext cx="10816045" cy="5725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21131" y="6335486"/>
            <a:ext cx="7249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The modelled split between traffic heading </a:t>
            </a:r>
            <a:r>
              <a:rPr lang="en-IE" dirty="0"/>
              <a:t> </a:t>
            </a:r>
            <a:r>
              <a:rPr lang="en-IE" dirty="0" smtClean="0"/>
              <a:t>to East Link and the City Centre </a:t>
            </a:r>
            <a:endParaRPr lang="en-IE" dirty="0"/>
          </a:p>
        </p:txBody>
      </p:sp>
      <p:sp>
        <p:nvSpPr>
          <p:cNvPr id="5" name="TextBox 4"/>
          <p:cNvSpPr txBox="1"/>
          <p:nvPr/>
        </p:nvSpPr>
        <p:spPr>
          <a:xfrm>
            <a:off x="5969726" y="1131491"/>
            <a:ext cx="1332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East Link </a:t>
            </a:r>
            <a:endParaRPr lang="en-IE" dirty="0"/>
          </a:p>
        </p:txBody>
      </p:sp>
      <p:sp>
        <p:nvSpPr>
          <p:cNvPr id="7" name="TextBox 6"/>
          <p:cNvSpPr txBox="1"/>
          <p:nvPr/>
        </p:nvSpPr>
        <p:spPr>
          <a:xfrm>
            <a:off x="4985658" y="2466925"/>
            <a:ext cx="1332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Ringsend </a:t>
            </a:r>
            <a:endParaRPr lang="en-IE" dirty="0"/>
          </a:p>
        </p:txBody>
      </p:sp>
      <p:sp>
        <p:nvSpPr>
          <p:cNvPr id="8" name="TextBox 7"/>
          <p:cNvSpPr txBox="1"/>
          <p:nvPr/>
        </p:nvSpPr>
        <p:spPr>
          <a:xfrm rot="3679838">
            <a:off x="9357845" y="4925067"/>
            <a:ext cx="1332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Strand Road  </a:t>
            </a:r>
            <a:endParaRPr lang="en-IE" dirty="0"/>
          </a:p>
        </p:txBody>
      </p:sp>
      <p:sp>
        <p:nvSpPr>
          <p:cNvPr id="6" name="Rectangle 5"/>
          <p:cNvSpPr/>
          <p:nvPr/>
        </p:nvSpPr>
        <p:spPr>
          <a:xfrm>
            <a:off x="8905842" y="658574"/>
            <a:ext cx="19134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dirty="0" smtClean="0"/>
              <a:t>NTA ERM</a:t>
            </a:r>
            <a:endParaRPr lang="en-US" sz="3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4932E6-BA6B-4999-8DDF-6814F23E042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97" y="5457825"/>
            <a:ext cx="1394991" cy="139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75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55B4E5-9816-4AB0-83A0-3C0C1E1B2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8000"/>
            <a:ext cx="9189245" cy="6120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26EE601-9794-4127-BD76-45D7A9BC4C3A}"/>
              </a:ext>
            </a:extLst>
          </p:cNvPr>
          <p:cNvSpPr txBox="1">
            <a:spLocks/>
          </p:cNvSpPr>
          <p:nvPr/>
        </p:nvSpPr>
        <p:spPr>
          <a:xfrm>
            <a:off x="4713514" y="101665"/>
            <a:ext cx="4464000" cy="5929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b="1" u="sng" dirty="0">
                <a:latin typeface="+mn-lt"/>
                <a:ea typeface="+mn-ea"/>
                <a:cs typeface="+mn-cs"/>
              </a:rPr>
              <a:t>Difference of Actual Flow</a:t>
            </a:r>
          </a:p>
          <a:p>
            <a:r>
              <a:rPr lang="en-GB" sz="1600" b="1" u="sng" dirty="0">
                <a:latin typeface="+mn-lt"/>
                <a:ea typeface="+mn-ea"/>
                <a:cs typeface="+mn-cs"/>
              </a:rPr>
              <a:t>AM Peak Hour (Current Scenario v Proposed scenario)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433D14B-AD4F-4FBC-9F3F-064B1C1CBC7F}"/>
              </a:ext>
            </a:extLst>
          </p:cNvPr>
          <p:cNvGrpSpPr/>
          <p:nvPr/>
        </p:nvGrpSpPr>
        <p:grpSpPr>
          <a:xfrm>
            <a:off x="3266253" y="101665"/>
            <a:ext cx="1236083" cy="750277"/>
            <a:chOff x="6289431" y="2872154"/>
            <a:chExt cx="1236083" cy="75027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2AC27CF-AAEF-45A9-ACF0-C7967088FFE0}"/>
                </a:ext>
              </a:extLst>
            </p:cNvPr>
            <p:cNvGrpSpPr/>
            <p:nvPr/>
          </p:nvGrpSpPr>
          <p:grpSpPr>
            <a:xfrm>
              <a:off x="6353908" y="2931858"/>
              <a:ext cx="1107129" cy="630869"/>
              <a:chOff x="6418385" y="2936631"/>
              <a:chExt cx="1107129" cy="630869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034BDA0B-17D7-407E-9F1B-9BE3FAA09042}"/>
                  </a:ext>
                </a:extLst>
              </p:cNvPr>
              <p:cNvCxnSpPr/>
              <p:nvPr/>
            </p:nvCxnSpPr>
            <p:spPr>
              <a:xfrm>
                <a:off x="6418385" y="3075130"/>
                <a:ext cx="281353" cy="0"/>
              </a:xfrm>
              <a:prstGeom prst="line">
                <a:avLst/>
              </a:prstGeom>
              <a:ln w="76200">
                <a:solidFill>
                  <a:srgbClr val="5454F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63395C3-EDDF-4E86-985E-820CFB2B2A52}"/>
                  </a:ext>
                </a:extLst>
              </p:cNvPr>
              <p:cNvSpPr txBox="1"/>
              <p:nvPr/>
            </p:nvSpPr>
            <p:spPr>
              <a:xfrm>
                <a:off x="6764215" y="2936631"/>
                <a:ext cx="76129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/>
                  <a:t>Decrease</a:t>
                </a: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D2F298F8-3DB8-4156-B3F8-77270934B874}"/>
                  </a:ext>
                </a:extLst>
              </p:cNvPr>
              <p:cNvCxnSpPr/>
              <p:nvPr/>
            </p:nvCxnSpPr>
            <p:spPr>
              <a:xfrm>
                <a:off x="6418385" y="3429000"/>
                <a:ext cx="281353" cy="0"/>
              </a:xfrm>
              <a:prstGeom prst="line">
                <a:avLst/>
              </a:prstGeom>
              <a:ln w="76200">
                <a:solidFill>
                  <a:srgbClr val="00A8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47B7E3E-5C25-417D-BA7D-5AE32B510CEC}"/>
                  </a:ext>
                </a:extLst>
              </p:cNvPr>
              <p:cNvSpPr txBox="1"/>
              <p:nvPr/>
            </p:nvSpPr>
            <p:spPr>
              <a:xfrm>
                <a:off x="6764215" y="3290501"/>
                <a:ext cx="70839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/>
                  <a:t>Increase</a:t>
                </a:r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9678B2A-1201-4D0D-A9C8-1DC2FA01B515}"/>
                </a:ext>
              </a:extLst>
            </p:cNvPr>
            <p:cNvSpPr/>
            <p:nvPr/>
          </p:nvSpPr>
          <p:spPr>
            <a:xfrm>
              <a:off x="6289431" y="2872154"/>
              <a:ext cx="1236083" cy="7502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3594D40-AA1F-4A1F-9075-FA81CB5E37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598381"/>
              </p:ext>
            </p:extLst>
          </p:nvPr>
        </p:nvGraphicFramePr>
        <p:xfrm>
          <a:off x="8014495" y="1154986"/>
          <a:ext cx="4025900" cy="3451860"/>
        </p:xfrm>
        <a:graphic>
          <a:graphicData uri="http://schemas.openxmlformats.org/drawingml/2006/table">
            <a:tbl>
              <a:tblPr/>
              <a:tblGrid>
                <a:gridCol w="1260663">
                  <a:extLst>
                    <a:ext uri="{9D8B030D-6E8A-4147-A177-3AD203B41FA5}">
                      <a16:colId xmlns:a16="http://schemas.microsoft.com/office/drawing/2014/main" val="2355733681"/>
                    </a:ext>
                  </a:extLst>
                </a:gridCol>
                <a:gridCol w="808469">
                  <a:extLst>
                    <a:ext uri="{9D8B030D-6E8A-4147-A177-3AD203B41FA5}">
                      <a16:colId xmlns:a16="http://schemas.microsoft.com/office/drawing/2014/main" val="3137634921"/>
                    </a:ext>
                  </a:extLst>
                </a:gridCol>
                <a:gridCol w="633072">
                  <a:extLst>
                    <a:ext uri="{9D8B030D-6E8A-4147-A177-3AD203B41FA5}">
                      <a16:colId xmlns:a16="http://schemas.microsoft.com/office/drawing/2014/main" val="1757565866"/>
                    </a:ext>
                  </a:extLst>
                </a:gridCol>
                <a:gridCol w="665959">
                  <a:extLst>
                    <a:ext uri="{9D8B030D-6E8A-4147-A177-3AD203B41FA5}">
                      <a16:colId xmlns:a16="http://schemas.microsoft.com/office/drawing/2014/main" val="1052463607"/>
                    </a:ext>
                  </a:extLst>
                </a:gridCol>
                <a:gridCol w="657737">
                  <a:extLst>
                    <a:ext uri="{9D8B030D-6E8A-4147-A177-3AD203B41FA5}">
                      <a16:colId xmlns:a16="http://schemas.microsoft.com/office/drawing/2014/main" val="2932860409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 AM flows (pcu/h)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954280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Reference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Something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%Diff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7243205"/>
                  </a:ext>
                </a:extLst>
              </a:tr>
              <a:tr h="1809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Nutley Lane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Northbound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766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699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-9%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9608526"/>
                  </a:ext>
                </a:extLst>
              </a:tr>
              <a:tr h="1809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Southbound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562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641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14%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80383"/>
                  </a:ext>
                </a:extLst>
              </a:tr>
              <a:tr h="1809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 Avenue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Northbound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162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198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22%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1216129"/>
                  </a:ext>
                </a:extLst>
              </a:tr>
              <a:tr h="1809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Southbound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409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406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-1%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3212887"/>
                  </a:ext>
                </a:extLst>
              </a:tr>
              <a:tr h="1809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Merrion Rd (North of Merrion gate)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Northbound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371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795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114%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7924859"/>
                  </a:ext>
                </a:extLst>
              </a:tr>
              <a:tr h="1809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Southbound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384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466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21%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0464159"/>
                  </a:ext>
                </a:extLst>
              </a:tr>
              <a:tr h="1809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Sandymount Rd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Northbound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488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597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22%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0016748"/>
                  </a:ext>
                </a:extLst>
              </a:tr>
              <a:tr h="1809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Southbound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488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467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-4%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0989446"/>
                  </a:ext>
                </a:extLst>
              </a:tr>
              <a:tr h="1809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Serpentine Av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Northbound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359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490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36%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5132966"/>
                  </a:ext>
                </a:extLst>
              </a:tr>
              <a:tr h="1809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Southbound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208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208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3935147"/>
                  </a:ext>
                </a:extLst>
              </a:tr>
              <a:tr h="1809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Sandymount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Av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Northbound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162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264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63%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3901217"/>
                  </a:ext>
                </a:extLst>
              </a:tr>
              <a:tr h="1809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Southbound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174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183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3247870"/>
                  </a:ext>
                </a:extLst>
              </a:tr>
            </a:tbl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id="{6F34DF90-CC49-48D0-8881-F5331BBF239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/>
              <a:t>NTA ERM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4594622" y="4071144"/>
            <a:ext cx="211015" cy="20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Rectangle 13"/>
          <p:cNvSpPr/>
          <p:nvPr/>
        </p:nvSpPr>
        <p:spPr>
          <a:xfrm>
            <a:off x="5351616" y="3428668"/>
            <a:ext cx="1593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dirty="0" smtClean="0"/>
              <a:t>Merrion Gates </a:t>
            </a:r>
            <a:endParaRPr lang="en-IE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884617" y="3720123"/>
            <a:ext cx="609598" cy="3510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058826" y="4868501"/>
            <a:ext cx="2425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P</a:t>
            </a:r>
            <a:r>
              <a:rPr lang="en-IE" dirty="0" smtClean="0"/>
              <a:t>re Covid Volumes  </a:t>
            </a:r>
            <a:endParaRPr lang="en-IE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B4932E6-BA6B-4999-8DDF-6814F23E042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97" y="5457825"/>
            <a:ext cx="1394991" cy="139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06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C4B2E6-13AC-474A-818C-3B164E445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0838956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84C3337-FFEA-4D72-BC6C-D36D1B918B60}"/>
              </a:ext>
            </a:extLst>
          </p:cNvPr>
          <p:cNvGrpSpPr/>
          <p:nvPr/>
        </p:nvGrpSpPr>
        <p:grpSpPr>
          <a:xfrm>
            <a:off x="10584155" y="4540655"/>
            <a:ext cx="1236083" cy="750277"/>
            <a:chOff x="6289431" y="2872154"/>
            <a:chExt cx="1236083" cy="75027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4F4010E-CA88-4C74-BF15-73723B8AFB76}"/>
                </a:ext>
              </a:extLst>
            </p:cNvPr>
            <p:cNvGrpSpPr/>
            <p:nvPr/>
          </p:nvGrpSpPr>
          <p:grpSpPr>
            <a:xfrm>
              <a:off x="6353908" y="2931858"/>
              <a:ext cx="1107129" cy="630869"/>
              <a:chOff x="6418385" y="2936631"/>
              <a:chExt cx="1107129" cy="630869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4F2C51CA-6B56-43D1-9005-652EB84C014A}"/>
                  </a:ext>
                </a:extLst>
              </p:cNvPr>
              <p:cNvCxnSpPr/>
              <p:nvPr/>
            </p:nvCxnSpPr>
            <p:spPr>
              <a:xfrm>
                <a:off x="6418385" y="3075130"/>
                <a:ext cx="281353" cy="0"/>
              </a:xfrm>
              <a:prstGeom prst="line">
                <a:avLst/>
              </a:prstGeom>
              <a:ln w="76200">
                <a:solidFill>
                  <a:srgbClr val="5454F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0E15D59-8C18-4F4E-A553-D1AA2BA09C62}"/>
                  </a:ext>
                </a:extLst>
              </p:cNvPr>
              <p:cNvSpPr txBox="1"/>
              <p:nvPr/>
            </p:nvSpPr>
            <p:spPr>
              <a:xfrm>
                <a:off x="6764215" y="2936631"/>
                <a:ext cx="76129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/>
                  <a:t>Decrease</a:t>
                </a:r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8064F328-511C-4EDD-9B2C-696D79EC1E1A}"/>
                  </a:ext>
                </a:extLst>
              </p:cNvPr>
              <p:cNvCxnSpPr/>
              <p:nvPr/>
            </p:nvCxnSpPr>
            <p:spPr>
              <a:xfrm>
                <a:off x="6418385" y="3429000"/>
                <a:ext cx="281353" cy="0"/>
              </a:xfrm>
              <a:prstGeom prst="line">
                <a:avLst/>
              </a:prstGeom>
              <a:ln w="76200">
                <a:solidFill>
                  <a:srgbClr val="00A8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34F05CF-DEF3-4C78-AC7F-DD1D0C8D9E30}"/>
                  </a:ext>
                </a:extLst>
              </p:cNvPr>
              <p:cNvSpPr txBox="1"/>
              <p:nvPr/>
            </p:nvSpPr>
            <p:spPr>
              <a:xfrm>
                <a:off x="6764215" y="3290501"/>
                <a:ext cx="70839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/>
                  <a:t>Increase</a:t>
                </a:r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FEB4572-DF9A-414E-85B1-B53481C770EB}"/>
                </a:ext>
              </a:extLst>
            </p:cNvPr>
            <p:cNvSpPr/>
            <p:nvPr/>
          </p:nvSpPr>
          <p:spPr>
            <a:xfrm>
              <a:off x="6289431" y="2872154"/>
              <a:ext cx="1236083" cy="7502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E387C25C-24AC-4EDF-B091-412E8E321245}"/>
              </a:ext>
            </a:extLst>
          </p:cNvPr>
          <p:cNvSpPr txBox="1">
            <a:spLocks/>
          </p:cNvSpPr>
          <p:nvPr/>
        </p:nvSpPr>
        <p:spPr>
          <a:xfrm>
            <a:off x="7101861" y="2380667"/>
            <a:ext cx="4463574" cy="5929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b="1" u="sng" dirty="0">
                <a:latin typeface="+mn-lt"/>
                <a:ea typeface="+mn-ea"/>
                <a:cs typeface="+mn-cs"/>
              </a:rPr>
              <a:t>Difference of Actual Flow</a:t>
            </a:r>
          </a:p>
          <a:p>
            <a:r>
              <a:rPr lang="en-GB" sz="1600" b="1" u="sng" dirty="0">
                <a:latin typeface="+mn-lt"/>
                <a:ea typeface="+mn-ea"/>
                <a:cs typeface="+mn-cs"/>
              </a:rPr>
              <a:t>AM Peak Hour (Current Scenario v Proposed scenario)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FDA990A-3A0C-4275-94D9-C21ABF819919}"/>
              </a:ext>
            </a:extLst>
          </p:cNvPr>
          <p:cNvSpPr txBox="1">
            <a:spLocks/>
          </p:cNvSpPr>
          <p:nvPr/>
        </p:nvSpPr>
        <p:spPr>
          <a:xfrm>
            <a:off x="1494962" y="215388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/>
              <a:t>NTA ERM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B4932E6-BA6B-4999-8DDF-6814F23E042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97" y="5457825"/>
            <a:ext cx="1394991" cy="139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95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E46F43-2117-42A1-A850-DC6FCA554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60" y="457200"/>
            <a:ext cx="8705850" cy="64008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FF3F99B-D6C4-4292-BA66-083F2516C5BC}"/>
              </a:ext>
            </a:extLst>
          </p:cNvPr>
          <p:cNvSpPr txBox="1">
            <a:spLocks/>
          </p:cNvSpPr>
          <p:nvPr/>
        </p:nvSpPr>
        <p:spPr>
          <a:xfrm>
            <a:off x="6849584" y="1234798"/>
            <a:ext cx="4469990" cy="4893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b="1" u="sng" dirty="0">
                <a:latin typeface="+mn-lt"/>
                <a:ea typeface="+mn-ea"/>
                <a:cs typeface="+mn-cs"/>
              </a:rPr>
              <a:t>Difference of Delay</a:t>
            </a:r>
          </a:p>
          <a:p>
            <a:r>
              <a:rPr lang="en-GB" sz="1600" b="1" u="sng" dirty="0">
                <a:latin typeface="+mn-lt"/>
                <a:ea typeface="+mn-ea"/>
                <a:cs typeface="+mn-cs"/>
              </a:rPr>
              <a:t>AM Peak Hour (Current Scenario v Proposed scenario)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8E94D26-E316-4B07-92C0-2C438CAF710A}"/>
              </a:ext>
            </a:extLst>
          </p:cNvPr>
          <p:cNvGrpSpPr/>
          <p:nvPr/>
        </p:nvGrpSpPr>
        <p:grpSpPr>
          <a:xfrm>
            <a:off x="10774479" y="5832231"/>
            <a:ext cx="1236083" cy="750277"/>
            <a:chOff x="6289431" y="2872154"/>
            <a:chExt cx="1236083" cy="75027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08F9FDC-F32C-4F63-9A08-5F507691BC67}"/>
                </a:ext>
              </a:extLst>
            </p:cNvPr>
            <p:cNvGrpSpPr/>
            <p:nvPr/>
          </p:nvGrpSpPr>
          <p:grpSpPr>
            <a:xfrm>
              <a:off x="6353908" y="2931858"/>
              <a:ext cx="1107129" cy="630869"/>
              <a:chOff x="6418385" y="2936631"/>
              <a:chExt cx="1107129" cy="630869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F49F3AF5-21A9-4E3B-96A1-42C17881BE63}"/>
                  </a:ext>
                </a:extLst>
              </p:cNvPr>
              <p:cNvCxnSpPr/>
              <p:nvPr/>
            </p:nvCxnSpPr>
            <p:spPr>
              <a:xfrm>
                <a:off x="6418385" y="3075130"/>
                <a:ext cx="281353" cy="0"/>
              </a:xfrm>
              <a:prstGeom prst="line">
                <a:avLst/>
              </a:prstGeom>
              <a:ln w="76200">
                <a:solidFill>
                  <a:srgbClr val="5454F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8D97122-9E7F-480E-BF64-E6A6D4ACC996}"/>
                  </a:ext>
                </a:extLst>
              </p:cNvPr>
              <p:cNvSpPr txBox="1"/>
              <p:nvPr/>
            </p:nvSpPr>
            <p:spPr>
              <a:xfrm>
                <a:off x="6764215" y="2936631"/>
                <a:ext cx="76129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/>
                  <a:t>Decrease</a:t>
                </a: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BF3FB6BA-E8F3-409D-9B2C-86288AB66C29}"/>
                  </a:ext>
                </a:extLst>
              </p:cNvPr>
              <p:cNvCxnSpPr/>
              <p:nvPr/>
            </p:nvCxnSpPr>
            <p:spPr>
              <a:xfrm>
                <a:off x="6418385" y="3429000"/>
                <a:ext cx="281353" cy="0"/>
              </a:xfrm>
              <a:prstGeom prst="line">
                <a:avLst/>
              </a:prstGeom>
              <a:ln w="76200">
                <a:solidFill>
                  <a:srgbClr val="00A8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E7FA34D-C040-4891-BA1E-34B7524ABFC3}"/>
                  </a:ext>
                </a:extLst>
              </p:cNvPr>
              <p:cNvSpPr txBox="1"/>
              <p:nvPr/>
            </p:nvSpPr>
            <p:spPr>
              <a:xfrm>
                <a:off x="6764215" y="3290501"/>
                <a:ext cx="70839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/>
                  <a:t>Increase</a:t>
                </a:r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8C3E6EC-602F-443B-8321-8E7A067D4FC9}"/>
                </a:ext>
              </a:extLst>
            </p:cNvPr>
            <p:cNvSpPr/>
            <p:nvPr/>
          </p:nvSpPr>
          <p:spPr>
            <a:xfrm>
              <a:off x="6289431" y="2872154"/>
              <a:ext cx="1236083" cy="7502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48D4C3D3-E42E-4DB8-91EB-9A6B0636A8C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/>
              <a:t>NTA ERM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3954585" y="3978031"/>
            <a:ext cx="211015" cy="20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TextBox 12"/>
          <p:cNvSpPr txBox="1"/>
          <p:nvPr/>
        </p:nvSpPr>
        <p:spPr>
          <a:xfrm>
            <a:off x="5306646" y="3384062"/>
            <a:ext cx="2649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Merrion Gates </a:t>
            </a:r>
            <a:endParaRPr lang="en-IE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165600" y="3696561"/>
            <a:ext cx="1141046" cy="343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178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Traffic Data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373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IE" dirty="0" smtClean="0"/>
              <a:t>Within the area covered by the trial DCC have the following data:- </a:t>
            </a:r>
          </a:p>
          <a:p>
            <a:r>
              <a:rPr lang="en-IE" dirty="0" smtClean="0"/>
              <a:t>Cordon count data and classified counts at a number of locations. </a:t>
            </a:r>
          </a:p>
          <a:p>
            <a:r>
              <a:rPr lang="en-IE" dirty="0" smtClean="0"/>
              <a:t>Traffic data from the DCC SCATS Traffic Control system </a:t>
            </a:r>
          </a:p>
          <a:p>
            <a:r>
              <a:rPr lang="en-IE" dirty="0" smtClean="0"/>
              <a:t>Count of barrier activations at Merrion gates Level crossing </a:t>
            </a:r>
          </a:p>
          <a:p>
            <a:r>
              <a:rPr lang="en-IE" dirty="0" smtClean="0"/>
              <a:t>CCTV at a number of locations linked to DCC Traffic Control Centre for real time monitoring of traffic conditions. </a:t>
            </a:r>
          </a:p>
          <a:p>
            <a:r>
              <a:rPr lang="en-IE" dirty="0" smtClean="0"/>
              <a:t>Noise monitor on Strand Road </a:t>
            </a:r>
          </a:p>
          <a:p>
            <a:r>
              <a:rPr lang="en-IE" dirty="0" smtClean="0"/>
              <a:t>EPA environmental monitor Ringsend Road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2276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63" y="214867"/>
            <a:ext cx="5765005" cy="63288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1412" y="1728787"/>
            <a:ext cx="371475" cy="371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3785" y="4629149"/>
            <a:ext cx="371475" cy="3714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15111" y="671513"/>
            <a:ext cx="5457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b="1" dirty="0" smtClean="0"/>
              <a:t>Existing and new CCTV locations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b="1" dirty="0" smtClean="0"/>
              <a:t>Linked to the DCC 24/7 control centre </a:t>
            </a:r>
            <a:endParaRPr lang="en-IE" sz="2400" b="1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2" y="1914524"/>
            <a:ext cx="5457275" cy="3257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312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3363" y="6357937"/>
            <a:ext cx="11210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Traffic volumes crossing the </a:t>
            </a:r>
            <a:r>
              <a:rPr lang="en-IE" b="1" dirty="0" err="1" smtClean="0"/>
              <a:t>canl</a:t>
            </a:r>
            <a:r>
              <a:rPr lang="en-IE" b="1" dirty="0" smtClean="0"/>
              <a:t> cordon comparing pre Covid with current situation on a week by week basis</a:t>
            </a:r>
            <a:r>
              <a:rPr lang="en-IE" dirty="0" smtClean="0"/>
              <a:t>. </a:t>
            </a:r>
            <a:endParaRPr lang="en-IE" dirty="0"/>
          </a:p>
        </p:txBody>
      </p:sp>
      <p:pic>
        <p:nvPicPr>
          <p:cNvPr id="2050" name="Pictur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112205"/>
            <a:ext cx="11958637" cy="575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301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"/>
            <a:ext cx="10515600" cy="640080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>Data from  Beach Road northbound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9586519"/>
              </p:ext>
            </p:extLst>
          </p:nvPr>
        </p:nvGraphicFramePr>
        <p:xfrm>
          <a:off x="391886" y="862149"/>
          <a:ext cx="11364685" cy="5499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5083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8553865"/>
              </p:ext>
            </p:extLst>
          </p:nvPr>
        </p:nvGraphicFramePr>
        <p:xfrm>
          <a:off x="382351" y="879645"/>
          <a:ext cx="11243591" cy="5560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3657600" y="147638"/>
            <a:ext cx="39004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IE" altLang="en-US"/>
              <a:t>Northbound/Southbound comparison</a:t>
            </a:r>
          </a:p>
        </p:txBody>
      </p:sp>
    </p:spTree>
    <p:extLst>
      <p:ext uri="{BB962C8B-B14F-4D97-AF65-F5344CB8AC3E}">
        <p14:creationId xmlns:p14="http://schemas.microsoft.com/office/powerpoint/2010/main" val="146805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030" y="0"/>
            <a:ext cx="9931581" cy="61656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77440" y="6335486"/>
            <a:ext cx="6871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Strand Road has one of the highest noise readings in the City.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731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1" y="0"/>
            <a:ext cx="10672353" cy="640127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53097" y="6323477"/>
            <a:ext cx="70931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dirty="0" smtClean="0"/>
              <a:t>Information available at dublincityairandnoise.ie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8386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id:image009.png@01D68043.EF4D19E0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6" y="0"/>
            <a:ext cx="10127672" cy="58881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438400" y="60960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Taken from SCATS Traffic Control System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968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93D6FFA0A79545A52F369387B189E1" ma:contentTypeVersion="9" ma:contentTypeDescription="Create a new document." ma:contentTypeScope="" ma:versionID="2698ace49eedc950ea86de824b2237d0">
  <xsd:schema xmlns:xsd="http://www.w3.org/2001/XMLSchema" xmlns:xs="http://www.w3.org/2001/XMLSchema" xmlns:p="http://schemas.microsoft.com/office/2006/metadata/properties" xmlns:ns2="20c30314-e0bd-42f3-a619-203f10d604f6" targetNamespace="http://schemas.microsoft.com/office/2006/metadata/properties" ma:root="true" ma:fieldsID="cc628c6f2b37d625f590a3e1a9e14fbc" ns2:_="">
    <xsd:import namespace="20c30314-e0bd-42f3-a619-203f10d604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c30314-e0bd-42f3-a619-203f10d604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D7FF2AD-0448-46C1-A46D-E0A171DAD822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20c30314-e0bd-42f3-a619-203f10d604f6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E5F9222-B1D6-444A-A4A2-5738A2B57F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c30314-e0bd-42f3-a619-203f10d604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1D68F6E-7AEF-4FCE-846A-636B5FDEF18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7320</TotalTime>
  <Words>425</Words>
  <Application>Microsoft Office PowerPoint</Application>
  <PresentationFormat>Widescreen</PresentationFormat>
  <Paragraphs>115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Strand Road Trial  Modelling analysis  and  Traffic data </vt:lpstr>
      <vt:lpstr>Traffic Data </vt:lpstr>
      <vt:lpstr>PowerPoint Presentation</vt:lpstr>
      <vt:lpstr>PowerPoint Presentation</vt:lpstr>
      <vt:lpstr>Data from  Beach Road northbound</vt:lpstr>
      <vt:lpstr>PowerPoint Presentation</vt:lpstr>
      <vt:lpstr>PowerPoint Presentation</vt:lpstr>
      <vt:lpstr>PowerPoint Presentation</vt:lpstr>
      <vt:lpstr>PowerPoint Presentation</vt:lpstr>
      <vt:lpstr>NTA Eastern Regional Model Findings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HUSSEY Paul</dc:creator>
  <cp:lastModifiedBy>Brendan O'Brien</cp:lastModifiedBy>
  <cp:revision>70</cp:revision>
  <cp:lastPrinted>2020-10-05T11:08:14Z</cp:lastPrinted>
  <dcterms:created xsi:type="dcterms:W3CDTF">2020-08-12T18:03:20Z</dcterms:created>
  <dcterms:modified xsi:type="dcterms:W3CDTF">2020-10-06T08:18:06Z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0x0101009993D6FFA0A79545A52F369387B189E1</vt:lpwstr>
  </property>
</Properties>
</file>